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is an independent, external assessment of the email security posture of your vendor ecosystem. We analyzed 1 vendor domain using 42 automated security checks across spoofing protection, sender identity, transport encryption, and infrastructure hygiene. This is NOT a penetration test -- it examines public DNS records, lightweight public-web validation signals, registration context, and selected third-party reputation and threat-intelligence signals used as corroborating inputs to identify configuration gaps that attackers exploit for email impersonation, invoice fraud, and credential phishing. Overall posture score: 97/100. Your vendor ecosystem scores 97/100 - assessed as: Strong. (37 points above internal reference baseline of 60.) Let me walk you through the key findings and our recommended action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is the complete vendor-by-vendor breakdown, sorted by risk score (highest risk first). For each vendor, we list the top 3 configuration gaps. HOW TO READ: Each vendor shows its risk level (CRITICAL/HIGH/MEDIUM/LOW) and the top 3 issues to fix. FAIL items should be addressed before WARN items. FOR THE CLIENT: You can use this list to prioritize which vendors to contact first. Start with CRITICAL/HIGH and work down. The full HTML report contains the complete finding details, including specific DNS records and step-by-step remediation instructions.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Great news -- no vendors scored in the Critical or High risk zones. Your vendor ecosystem is in good shape. ACTION: For each vendor listed here, send a remediation notice using the templates in the next slide. We recommend the 'Urgent' template for CRITICAL vendors and the 'Compliance' template for HIGH. IF ASKED about timing: Remediation timelines vary by vendor, change-control process, and mail provider. Ask for a remediation timeline and schedule a validation rescan once changes are confirmed.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is the transport maturity slide. MTA-STS is less well-known than DMARC/SPF but addresses a real attack vector: email interception in transit. THE ATTACK: Without MTA-STS, an attacker on the network path can force an email connection to downgrade from encrypted (TLS) to unencrypted, then read or modify the email content. This is called a TLS downgrade attack. 1 of your 1 vendors show MTA-STS non-adoption or deployment gaps. FOR NON-TECHNICAL AUDIENCES: Think of MTA-STS as the 'HTTPS padlock' for email. Without it, downgrade or interception attempts between your organization and the vendor are harder to rule out. IMPORTANT CONTEXT: The engine treats simple MTA-STS non-adoption as INFO (maturity context), not a discrete FAIL or WARN. This is a hardening opportunity, especially for payment-sensitive vendors, but it is NOT a peer to DMARC/SPF enforcement gaps in this model. RECOMMENDATION: Prioritize MTA-STS for vendors that send invoices, payment instructions, or portal login links.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These are ready-to-send email templates for notifying vendors about their security gaps. Copy, customize with the vendor name and domain, and send. THREE TONES for different relationships: FRIENDLY (blue): For long-term partners. Non-confrontational, collaborative. Use when you have a good relationship and want to maintain it. COMPLIANCE (gold): For standard vendors during renewals or procurement. Professional and process-driven. References 'annual supply-chain security requirements.' URGENT (red): For critical-risk vendors handling payments, legal, or sensitive data. Creates urgency. Use 72-hour follow-up language. PRO TIP: The full HTML report has auto-generated, pre-filled versions of these templates for each high-risk vendor. You can copy-paste directly. CLOSE: Recommend documenting vendor owners, requested remediation dates, and follow-up checkpoints for any high-risk findings.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Summarize the recommendation in operational terms: what was found, what matters most, and what should happen next. COST CONTEXT: The assessment cost is shown for context only. Present the value as external visibility into vendor-side controls, not as a guarantee of prevention or quantified loss avoidance. PROJECTED IMPROVEMENT: No critical failure themes identified. Vendor ecosystem posture is strong. Focus on maintaining current controls. GUIDANCE: Keep recommendations tied to the findings in this assessment, vendor criticality, and the client's governance process. CLOSE: Confirm owners, deadlines, and evidence requirements for any remediation items before closing the meeting.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is the action plan. Four milestones over 30 days. TODAY: Send the remediation notices we just discussed. Use the templates from the previous slide. WEEK 2: Follow up with any vendors who haven't responded. Escalate to their IT management if needed. WEEK 4: Re-check the highest-risk vendors after reported remediation activity. DAY 30: Review what changed, what remains open, and whether further escalation is needed. CLOSE THE MEETING: Confirm a specific follow-up date, owner, and evidence request for each open item.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is the methodology slide. Most audiences will not need this, but it is important for compliance and legal documentation. IF ASKED: This is an external, non-intrusive assessment. We analyze publicly available DNS records, lightweight public-web validation signals, registration context, and selected third-party reputation and threat-intelligence signals used as corroborating inputs. No emails are sent, no authentication is attempted, and no intrusive testing is performed. Those external signals are provided "AS IS," are not perfect or exhaustive, and may miss some risky resources or flag some benign resources in error. We do not redistribute raw third-party threat-intelligence data. DKIM LIMITATION: We check the most common DKIM selectors (45+) and dynamically discover additional ones from SPF records. However, we cannot guarantee 100% coverage because selectors are not enumerable by design. SNAPSHOT: Results are point-in-time. DNS records can change at any time. Re-run the assessment after material vendor changes, before key renewals, or when remediation is reported. FOR AUDITORS: This assessment may serve as supporting evidence of vendor email security diligence for frameworks like SOC 2, NIST 800-171, or cyber insurance questionnaires - but it does not by itself satisfy any specific compliance requirement. Auditors and assessors determine what constitutes sufficient evidence.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Standard disclaimer. You can skip this slide in live presentations unless the audience specifically asks about limitations or liability. KEY POINTS IF ASKED: This is external, non-intrusive analysis only (no penetration testing or vendor-system access). Low risk does not mean breach-proof. Results are point-in-time snapshots. Keep this slide in the deck when distributing externally because it documents scope, limitations, and liability boundaries.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is your headline number. Open with this slide and let it land for a few seconds before speaking. Your vendor ecosystem scores 97 out of 100. Our assessment: Strong. Risk breakdown: 0 critical, 0 high, 0 medium, 1 low. Category view: Spoofing posture is at 94/100, Identity at 94/100, Transport maturity at 50/100, Infrastructure at 92/100. The gauge bar uses our internal scoring scale. Dashed lines mark the Baseline (60) and Strong (70) reference thresholds. PAUSE HERE. Ask the client: 'Does this feel like what you expected, or is this surprising?' Their reaction will guide the rest of the meeting.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slide is your executive summary -- the 60-second version of the entire assessment. The verdict: All vendors pass baseline controls. 3 hardening opportunities were identified. The main hardening themes are DMARC policy is p=quarantine (good, but p=reject is stronger) and SPF ends in ~all (soft fail). Some receivers may still accept spoofed mail instead of rejecting it. The Next 7 Days cards show the specific actions we recommend, starting today. Good news: no vendors are in the critical zone, but there are still hardening opportunities we should address. TRANSITION: Let me show you what we found in detail.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Continuing the most significant findings from the assessment. Each finding is color-coded: RED bars are rule-level FAIL findings (immediate risk), AMBER bars are warnings (hardening opportunities). READ EACH FINDING ALOUD. Pause after each one to let the audience absorb. For technical audiences, offer to drill into any specific finding. TRANSITION: Next, I will put these findings in financial context.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slide answers the 'so what' question for your CFO or executive stakeholder. CONTEXT: BEC (Business Email Compromise) remains one of the costliest categories of cybercrime. Treat the financial card as directional context, not a quantified promise. The key insight: YOUR internal email security is only half the equation. If a vendor's domain is misconfigured, an attacker can impersonate them to send your AP team a convincing invoice or ACH change request. EXPOSURE CARD: &lt; $1,000 is a rough directional estimate, not a prediction. It uses a simplified model (2% annual incident probability per high/critical vendor, 1% per medium-risk vendor, and a $50,000 illustrative per-incident assumption). Present it as a conversation starter, not a precise figure. IMPORTANT: This product identifies DNS configuration gaps that make spoofing easier. It does not directly detect or prevent BEC. Frame the value as 'visibility into vendor-side controls,' not 'BEC prevention.' TRANSITION: Now let me show you how your vendor ecosystem measures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Your overall vendor security posture is 97/100. Your vendor ecosystem scores 97/100 - assessed as: Strong. (37 points above internal reference baseline of 60.) The gauge bar uses our internal scoring scale. Dashed lines mark the Baseline and Strong reference thresholds. RISK DISTRIBUTION: 0 critical, 0 high, 0 medium, 1 low-risk vendors. DOMAIN BREAKDOWN: Spoofing (DMARC): 94/100 -- Primary anti-fraud control is in reasonable shape. Identity (SPF): 94/100 -- SPF posture is acceptable. Transport Maturity (MTA-STS / TLS-RPT adoption): 50/100 -- Transport maturity has room for improvement. MTA-STS adoption remains uneven industry-wide. Infra: 92/100 -- Secondary controls. Important but less urgent than DMARC/SPF. TRANSITION: Let me show you how these findings map to your compliance requirements.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slide maps our technical findings to compliance frameworks that may be relevant. This is informational context, not a compliance assessment. IF CLIENT IS REGULATED (healthcare, finance, government): Email authentication is increasingly referenced in compliance frameworks. These findings may be useful when preparing evidence, but should be validated by a qualified assessor. IF CLIENT HAS CYBER INSURANCE: Carriers are increasingly asking about DMARC and email authentication on renewal questionnaires. Gaps here may be worth discussing with the broker. KEY MESSAGE: This assessment identifies real security risk and may provide useful supporting context for compliance documentation - but it does not replace a formal compliance assessment. FOR SOC 2 AUDIENCES: Vendor email security is relevant to CC6.1 (logical access controls). This mapping may be useful context for auditors reviewing supply-chain security diligence, but auditors will determine what constitutes sufficient evidence. TRANSITION: Now let's compare a lower-risk vendor to a higher-risk vendor based on public email-authentication findings.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slide answers the question every client asks: 'Show me a good vendor vs a bad vendor.' Side-by-side makes it concrete. Your lowest-risk vendor is moorli.io with a risk score of 3/100. Distribution: 23 PASS, 3 WARN, 0 FAIL, 13 INFO, 3 NA. Your highest-risk vendor is moorli.io with a risk score of 3/100. Distribution: 23 PASS, 3 WARN, 0 FAIL, 13 INFO, 3 NA. KEY INSIGHT: In many cases, the difference between a well-configured vendor and a poorly-configured one comes down to a small number of DNS or mail-platform changes, but remediation effort varies by vendor size, provider, and change-control process. IF ASKED: 'Can we require vendors to match the best vendor's posture?' -- Yes. Use the compliance template from the Remediation Tools slide and reference the best vendor as the standard. TRANSITION: Let me show you the most common failure patterns across all vendors.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 This slide shows which security gaps are most common ACROSS your vendor ecosystem. Think of these as systemic patterns, not individual vendor problems. The #1 theme is DMARC policy is p=quarantine (good, but p=reject is stronger)., affecting 1 of 1 vendors (100%). KEY INSIGHT: Remediating the top 2-3 themes will produce the biggest posture improvement with the least effort. This is where to focus vendor outreach. FOR TECHNICAL AUDIENCES: You can drill into any specific rule in the full HTML report. TRANSITION: Now let's look at the complete vendor-by-vendor breakdown.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201168"/>
          </a:xfrm>
          <a:prstGeom prst="rect">
            <a:avLst/>
          </a:prstGeom>
          <a:solidFill>
            <a:srgbClr val="0A111F"/>
          </a:solidFill>
          <a:ln/>
        </p:spPr>
      </p:sp>
      <p:sp>
        <p:nvSpPr>
          <p:cNvPr id="4" name="Shape 2"/>
          <p:cNvSpPr/>
          <p:nvPr/>
        </p:nvSpPr>
        <p:spPr>
          <a:xfrm>
            <a:off x="0" y="201168"/>
            <a:ext cx="12188952" cy="64008"/>
          </a:xfrm>
          <a:prstGeom prst="rect">
            <a:avLst/>
          </a:prstGeom>
          <a:solidFill>
            <a:srgbClr val="EBA937"/>
          </a:solidFill>
          <a:ln/>
        </p:spPr>
      </p:sp>
      <p:sp>
        <p:nvSpPr>
          <p:cNvPr id="5" name="Shape 3"/>
          <p:cNvSpPr/>
          <p:nvPr/>
        </p:nvSpPr>
        <p:spPr>
          <a:xfrm>
            <a:off x="548640" y="960120"/>
            <a:ext cx="11091672" cy="4206240"/>
          </a:xfrm>
          <a:prstGeom prst="rect">
            <a:avLst/>
          </a:prstGeom>
          <a:solidFill>
            <a:srgbClr val="FFFFFF"/>
          </a:solidFill>
          <a:ln w="12700">
            <a:solidFill>
              <a:srgbClr val="E4E7EC"/>
            </a:solidFill>
            <a:prstDash val="solid"/>
          </a:ln>
        </p:spPr>
      </p:sp>
      <p:sp>
        <p:nvSpPr>
          <p:cNvPr id="6" name="Shape 4"/>
          <p:cNvSpPr/>
          <p:nvPr/>
        </p:nvSpPr>
        <p:spPr>
          <a:xfrm>
            <a:off x="548640" y="960120"/>
            <a:ext cx="11091672" cy="109728"/>
          </a:xfrm>
          <a:prstGeom prst="rect">
            <a:avLst/>
          </a:prstGeom>
          <a:solidFill>
            <a:srgbClr val="EBA937"/>
          </a:solidFill>
          <a:ln/>
        </p:spPr>
      </p:sp>
      <p:pic>
        <p:nvPicPr>
          <p:cNvPr id="7" name="Image 0" descr="preencoded.png">    </p:cNvPr>
          <p:cNvPicPr>
            <a:picLocks noChangeAspect="1"/>
          </p:cNvPicPr>
          <p:nvPr/>
        </p:nvPicPr>
        <p:blipFill>
          <a:blip r:embed="rId1"/>
          <a:stretch>
            <a:fillRect/>
          </a:stretch>
        </p:blipFill>
        <p:spPr>
          <a:xfrm>
            <a:off x="960120" y="1234440"/>
            <a:ext cx="874264" cy="685800"/>
          </a:xfrm>
          <a:prstGeom prst="rect">
            <a:avLst/>
          </a:prstGeom>
        </p:spPr>
      </p:pic>
      <p:sp>
        <p:nvSpPr>
          <p:cNvPr id="8" name="Text 5"/>
          <p:cNvSpPr/>
          <p:nvPr/>
        </p:nvSpPr>
        <p:spPr>
          <a:xfrm>
            <a:off x="960120" y="2103120"/>
            <a:ext cx="10332720" cy="640080"/>
          </a:xfrm>
          <a:prstGeom prst="rect">
            <a:avLst/>
          </a:prstGeom>
          <a:noFill/>
          <a:ln/>
        </p:spPr>
        <p:txBody>
          <a:bodyPr wrap="square" rtlCol="0" anchor="ctr"/>
          <a:lstStyle/>
          <a:p>
            <a:pPr indent="0" marL="0">
              <a:buNone/>
            </a:pPr>
            <a:r>
              <a:rPr lang="en-US" sz="3400" b="1" dirty="0">
                <a:solidFill>
                  <a:srgbClr val="101828"/>
                </a:solidFill>
                <a:latin typeface="Manrope" pitchFamily="34" charset="0"/>
                <a:ea typeface="Manrope" pitchFamily="34" charset="-122"/>
                <a:cs typeface="Manrope" pitchFamily="34" charset="-120"/>
              </a:rPr>
              <a:t>MOORLI VendorRiskDiagnostic</a:t>
            </a:r>
            <a:endParaRPr lang="en-US" sz="3400" dirty="0"/>
          </a:p>
        </p:txBody>
      </p:sp>
      <p:sp>
        <p:nvSpPr>
          <p:cNvPr id="9" name="Text 6"/>
          <p:cNvSpPr/>
          <p:nvPr/>
        </p:nvSpPr>
        <p:spPr>
          <a:xfrm>
            <a:off x="960120" y="2788920"/>
            <a:ext cx="10332720" cy="365760"/>
          </a:xfrm>
          <a:prstGeom prst="rect">
            <a:avLst/>
          </a:prstGeom>
          <a:noFill/>
          <a:ln/>
        </p:spPr>
        <p:txBody>
          <a:bodyPr wrap="square" rtlCol="0" anchor="ctr"/>
          <a:lstStyle/>
          <a:p>
            <a:pPr indent="0" marL="0">
              <a:buNone/>
            </a:pPr>
            <a:r>
              <a:rPr lang="en-US" sz="1600" dirty="0">
                <a:solidFill>
                  <a:srgbClr val="475467"/>
                </a:solidFill>
                <a:latin typeface="Inter" pitchFamily="34" charset="0"/>
                <a:ea typeface="Inter" pitchFamily="34" charset="-122"/>
                <a:cs typeface="Inter" pitchFamily="34" charset="-120"/>
              </a:rPr>
              <a:t>Executive Summary &amp; Remediation Plan</a:t>
            </a:r>
            <a:endParaRPr lang="en-US" sz="1600" dirty="0"/>
          </a:p>
        </p:txBody>
      </p:sp>
      <p:sp>
        <p:nvSpPr>
          <p:cNvPr id="10" name="Text 7"/>
          <p:cNvSpPr/>
          <p:nvPr/>
        </p:nvSpPr>
        <p:spPr>
          <a:xfrm>
            <a:off x="960120" y="3383280"/>
            <a:ext cx="10332720" cy="365760"/>
          </a:xfrm>
          <a:prstGeom prst="rect">
            <a:avLst/>
          </a:prstGeom>
          <a:noFill/>
          <a:ln/>
        </p:spPr>
        <p:txBody>
          <a:bodyPr wrap="square" rtlCol="0" anchor="ctr"/>
          <a:lstStyle/>
          <a:p>
            <a:pPr indent="0" marL="0">
              <a:buNone/>
            </a:pPr>
            <a:r>
              <a:rPr lang="en-US" sz="1800" b="1" dirty="0">
                <a:solidFill>
                  <a:srgbClr val="0A111F"/>
                </a:solidFill>
                <a:latin typeface="Inter" pitchFamily="34" charset="0"/>
                <a:ea typeface="Inter" pitchFamily="34" charset="-122"/>
                <a:cs typeface="Inter" pitchFamily="34" charset="-120"/>
              </a:rPr>
              <a:t>Prepared for: SAMPLE REPORT</a:t>
            </a:r>
            <a:endParaRPr lang="en-US" sz="1800" dirty="0"/>
          </a:p>
        </p:txBody>
      </p:sp>
      <p:sp>
        <p:nvSpPr>
          <p:cNvPr id="11" name="Text 8"/>
          <p:cNvSpPr/>
          <p:nvPr/>
        </p:nvSpPr>
        <p:spPr>
          <a:xfrm>
            <a:off x="960120" y="3840480"/>
            <a:ext cx="10332720" cy="274320"/>
          </a:xfrm>
          <a:prstGeom prst="rect">
            <a:avLst/>
          </a:prstGeom>
          <a:noFill/>
          <a:ln/>
        </p:spPr>
        <p:txBody>
          <a:bodyPr wrap="square" rtlCol="0" anchor="ctr"/>
          <a:lstStyle/>
          <a:p>
            <a:pPr indent="0" marL="0">
              <a:buNone/>
            </a:pPr>
            <a:r>
              <a:rPr lang="en-US" sz="1200" dirty="0">
                <a:solidFill>
                  <a:srgbClr val="667085"/>
                </a:solidFill>
                <a:latin typeface="Inter" pitchFamily="34" charset="0"/>
                <a:ea typeface="Inter" pitchFamily="34" charset="-122"/>
                <a:cs typeface="Inter" pitchFamily="34" charset="-120"/>
              </a:rPr>
              <a:t>Audit Date: 5/9/2026, 12:02:03 AM</a:t>
            </a:r>
            <a:endParaRPr lang="en-US" sz="1200" dirty="0"/>
          </a:p>
        </p:txBody>
      </p:sp>
      <p:sp>
        <p:nvSpPr>
          <p:cNvPr id="12" name="Text 9"/>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13" name="Text 10"/>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1/17</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Vendor Remediation List (Top 3 Issues)</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10/17</a:t>
            </a:r>
            <a:endParaRPr lang="en-US" sz="900" dirty="0"/>
          </a:p>
        </p:txBody>
      </p:sp>
      <p:sp>
        <p:nvSpPr>
          <p:cNvPr id="9" name="Text 7"/>
          <p:cNvSpPr/>
          <p:nvPr/>
        </p:nvSpPr>
        <p:spPr>
          <a:xfrm>
            <a:off x="548640" y="1078992"/>
            <a:ext cx="11155680" cy="274320"/>
          </a:xfrm>
          <a:prstGeom prst="rect">
            <a:avLst/>
          </a:prstGeom>
          <a:noFill/>
          <a:ln/>
        </p:spPr>
        <p:txBody>
          <a:bodyPr wrap="square" rtlCol="0" anchor="ctr"/>
          <a:lstStyle/>
          <a:p>
            <a:pPr indent="0" marL="0">
              <a:buNone/>
            </a:pPr>
            <a:r>
              <a:rPr lang="en-US" sz="1300" dirty="0">
                <a:solidFill>
                  <a:srgbClr val="475467"/>
                </a:solidFill>
                <a:latin typeface="Inter" pitchFamily="34" charset="0"/>
                <a:ea typeface="Inter" pitchFamily="34" charset="-122"/>
                <a:cs typeface="Inter" pitchFamily="34" charset="-120"/>
              </a:rPr>
              <a:t>For each vendor domain, address the top 3 configuration gaps first (FAIL before WARN).</a:t>
            </a:r>
            <a:endParaRPr lang="en-US" sz="1300" dirty="0"/>
          </a:p>
        </p:txBody>
      </p:sp>
      <p:sp>
        <p:nvSpPr>
          <p:cNvPr id="10" name="Shape 8"/>
          <p:cNvSpPr/>
          <p:nvPr/>
        </p:nvSpPr>
        <p:spPr>
          <a:xfrm>
            <a:off x="548640" y="1463040"/>
            <a:ext cx="11091672" cy="4663440"/>
          </a:xfrm>
          <a:prstGeom prst="rect">
            <a:avLst/>
          </a:prstGeom>
          <a:solidFill>
            <a:srgbClr val="FFFFFF"/>
          </a:solidFill>
          <a:ln w="12700">
            <a:solidFill>
              <a:srgbClr val="E4E7EC"/>
            </a:solidFill>
            <a:prstDash val="solid"/>
          </a:ln>
        </p:spPr>
      </p:sp>
      <p:sp>
        <p:nvSpPr>
          <p:cNvPr id="11" name="Shape 9"/>
          <p:cNvSpPr/>
          <p:nvPr/>
        </p:nvSpPr>
        <p:spPr>
          <a:xfrm>
            <a:off x="548640" y="1463040"/>
            <a:ext cx="11091672" cy="384048"/>
          </a:xfrm>
          <a:prstGeom prst="rect">
            <a:avLst/>
          </a:prstGeom>
          <a:solidFill>
            <a:srgbClr val="FFFFFF"/>
          </a:solidFill>
          <a:ln w="12700">
            <a:solidFill>
              <a:srgbClr val="E4E7EC"/>
            </a:solidFill>
            <a:prstDash val="solid"/>
          </a:ln>
        </p:spPr>
      </p:sp>
      <p:sp>
        <p:nvSpPr>
          <p:cNvPr id="12" name="Shape 10"/>
          <p:cNvSpPr/>
          <p:nvPr/>
        </p:nvSpPr>
        <p:spPr>
          <a:xfrm>
            <a:off x="548640" y="1463040"/>
            <a:ext cx="11091672" cy="73152"/>
          </a:xfrm>
          <a:prstGeom prst="rect">
            <a:avLst/>
          </a:prstGeom>
          <a:solidFill>
            <a:srgbClr val="EBA937"/>
          </a:solidFill>
          <a:ln/>
        </p:spPr>
      </p:sp>
      <p:sp>
        <p:nvSpPr>
          <p:cNvPr id="13" name="Text 11"/>
          <p:cNvSpPr/>
          <p:nvPr/>
        </p:nvSpPr>
        <p:spPr>
          <a:xfrm>
            <a:off x="777240" y="1554480"/>
            <a:ext cx="283464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Domain</a:t>
            </a:r>
            <a:endParaRPr lang="en-US" sz="1100" dirty="0"/>
          </a:p>
        </p:txBody>
      </p:sp>
      <p:sp>
        <p:nvSpPr>
          <p:cNvPr id="14" name="Text 12"/>
          <p:cNvSpPr/>
          <p:nvPr/>
        </p:nvSpPr>
        <p:spPr>
          <a:xfrm>
            <a:off x="3611880" y="1554480"/>
            <a:ext cx="109728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Risk</a:t>
            </a:r>
            <a:endParaRPr lang="en-US" sz="1100" dirty="0"/>
          </a:p>
        </p:txBody>
      </p:sp>
      <p:sp>
        <p:nvSpPr>
          <p:cNvPr id="15" name="Text 13"/>
          <p:cNvSpPr/>
          <p:nvPr/>
        </p:nvSpPr>
        <p:spPr>
          <a:xfrm>
            <a:off x="4800600" y="1554480"/>
            <a:ext cx="667512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Top 3 Issues</a:t>
            </a:r>
            <a:endParaRPr lang="en-US" sz="1100" dirty="0"/>
          </a:p>
        </p:txBody>
      </p:sp>
      <p:sp>
        <p:nvSpPr>
          <p:cNvPr id="16" name="Text 14"/>
          <p:cNvSpPr/>
          <p:nvPr/>
        </p:nvSpPr>
        <p:spPr>
          <a:xfrm>
            <a:off x="777240" y="1965960"/>
            <a:ext cx="2834640" cy="530352"/>
          </a:xfrm>
          <a:prstGeom prst="rect">
            <a:avLst/>
          </a:prstGeom>
          <a:noFill/>
          <a:ln/>
        </p:spPr>
        <p:txBody>
          <a:bodyPr wrap="square" rtlCol="0" anchor="ctr"/>
          <a:lstStyle/>
          <a:p>
            <a:pPr indent="0" marL="0">
              <a:buNone/>
            </a:pPr>
            <a:r>
              <a:rPr lang="en-US" sz="1100" b="1" dirty="0">
                <a:solidFill>
                  <a:srgbClr val="101828"/>
                </a:solidFill>
                <a:latin typeface="Inter" pitchFamily="34" charset="0"/>
                <a:ea typeface="Inter" pitchFamily="34" charset="-122"/>
                <a:cs typeface="Inter" pitchFamily="34" charset="-120"/>
              </a:rPr>
              <a:t>moorli.io</a:t>
            </a:r>
            <a:endParaRPr lang="en-US" sz="1100" dirty="0"/>
          </a:p>
        </p:txBody>
      </p:sp>
      <p:sp>
        <p:nvSpPr>
          <p:cNvPr id="17" name="Text 15"/>
          <p:cNvSpPr/>
          <p:nvPr/>
        </p:nvSpPr>
        <p:spPr>
          <a:xfrm>
            <a:off x="3611880" y="1965960"/>
            <a:ext cx="1097280" cy="530352"/>
          </a:xfrm>
          <a:prstGeom prst="rect">
            <a:avLst/>
          </a:prstGeom>
          <a:noFill/>
          <a:ln/>
        </p:spPr>
        <p:txBody>
          <a:bodyPr wrap="square" rtlCol="0" anchor="ctr"/>
          <a:lstStyle/>
          <a:p>
            <a:pPr indent="0" marL="0">
              <a:buNone/>
            </a:pPr>
            <a:r>
              <a:rPr lang="en-US" sz="1100" b="1" dirty="0">
                <a:solidFill>
                  <a:srgbClr val="027A48"/>
                </a:solidFill>
                <a:latin typeface="Inter" pitchFamily="34" charset="0"/>
                <a:ea typeface="Inter" pitchFamily="34" charset="-122"/>
                <a:cs typeface="Inter" pitchFamily="34" charset="-120"/>
              </a:rPr>
              <a:t>LOW</a:t>
            </a:r>
            <a:endParaRPr lang="en-US" sz="1100" dirty="0"/>
          </a:p>
        </p:txBody>
      </p:sp>
      <p:sp>
        <p:nvSpPr>
          <p:cNvPr id="18" name="Text 16"/>
          <p:cNvSpPr/>
          <p:nvPr/>
        </p:nvSpPr>
        <p:spPr>
          <a:xfrm>
            <a:off x="4800600" y="1947672"/>
            <a:ext cx="6675120" cy="576072"/>
          </a:xfrm>
          <a:prstGeom prst="rect">
            <a:avLst/>
          </a:prstGeom>
          <a:noFill/>
          <a:ln/>
        </p:spPr>
        <p:txBody>
          <a:bodyPr wrap="square" rtlCol="0" anchor="t"/>
          <a:lstStyle/>
          <a:p>
            <a:pPr indent="0" marL="0">
              <a:buNone/>
            </a:pPr>
            <a:r>
              <a:rPr lang="en-US" sz="950" dirty="0">
                <a:solidFill>
                  <a:srgbClr val="475467"/>
                </a:solidFill>
                <a:latin typeface="Inter" pitchFamily="34" charset="0"/>
                <a:ea typeface="Inter" pitchFamily="34" charset="-122"/>
                <a:cs typeface="Inter" pitchFamily="34" charset="-120"/>
              </a:rPr>
              <a:t>• DMARC policy is p=quarantine (good, but p=reject is stronger).</a:t>
            </a:r>
            <a:endParaRPr lang="en-US" sz="950" dirty="0"/>
          </a:p>
          <a:p>
            <a:pPr indent="0" marL="0">
              <a:buNone/>
            </a:pPr>
            <a:r>
              <a:rPr lang="en-US" sz="950" dirty="0">
                <a:solidFill>
                  <a:srgbClr val="475467"/>
                </a:solidFill>
                <a:latin typeface="Inter" pitchFamily="34" charset="0"/>
                <a:ea typeface="Inter" pitchFamily="34" charset="-122"/>
                <a:cs typeface="Inter" pitchFamily="34" charset="-120"/>
              </a:rPr>
              <a:t>• SPF ends in ~all (soft fail). Some receivers may still accept spoofed m…</a:t>
            </a:r>
            <a:endParaRPr lang="en-US" sz="950" dirty="0"/>
          </a:p>
          <a:p>
            <a:pPr indent="0" marL="0">
              <a:buNone/>
            </a:pPr>
            <a:r>
              <a:rPr lang="en-US" sz="950" dirty="0">
                <a:solidFill>
                  <a:srgbClr val="475467"/>
                </a:solidFill>
                <a:latin typeface="Inter" pitchFamily="34" charset="0"/>
                <a:ea typeface="Inter" pitchFamily="34" charset="-122"/>
                <a:cs typeface="Inter" pitchFamily="34" charset="-120"/>
              </a:rPr>
              <a:t>• DNSSEC is absent. Treat this as secondary hardening context, not a peer…</a:t>
            </a:r>
            <a:endParaRPr lang="en-US" sz="950" dirty="0"/>
          </a:p>
        </p:txBody>
      </p:sp>
      <p:sp>
        <p:nvSpPr>
          <p:cNvPr id="19" name="Text 17"/>
          <p:cNvSpPr/>
          <p:nvPr/>
        </p:nvSpPr>
        <p:spPr>
          <a:xfrm>
            <a:off x="548640" y="6263640"/>
            <a:ext cx="11091672" cy="228600"/>
          </a:xfrm>
          <a:prstGeom prst="rect">
            <a:avLst/>
          </a:prstGeom>
          <a:noFill/>
          <a:ln/>
        </p:spPr>
        <p:txBody>
          <a:bodyPr wrap="square" rtlCol="0" anchor="ctr"/>
          <a:lstStyle/>
          <a:p>
            <a:pPr algn="r" indent="0" marL="0">
              <a:buNone/>
            </a:pPr>
            <a:r>
              <a:rPr lang="en-US" sz="1000" dirty="0">
                <a:solidFill>
                  <a:srgbClr val="667085"/>
                </a:solidFill>
                <a:latin typeface="Inter" pitchFamily="34" charset="0"/>
                <a:ea typeface="Inter" pitchFamily="34" charset="-122"/>
                <a:cs typeface="Inter" pitchFamily="34" charset="-120"/>
              </a:rPr>
              <a:t>Page 1 of 1</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Critical &amp; High Risk Vendors (0)</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11/17</a:t>
            </a:r>
            <a:endParaRPr lang="en-US" sz="900" dirty="0"/>
          </a:p>
        </p:txBody>
      </p:sp>
      <p:sp>
        <p:nvSpPr>
          <p:cNvPr id="9" name="Shape 7"/>
          <p:cNvSpPr/>
          <p:nvPr/>
        </p:nvSpPr>
        <p:spPr>
          <a:xfrm>
            <a:off x="548640" y="1234440"/>
            <a:ext cx="11091672" cy="4846320"/>
          </a:xfrm>
          <a:prstGeom prst="rect">
            <a:avLst/>
          </a:prstGeom>
          <a:solidFill>
            <a:srgbClr val="FFFFFF"/>
          </a:solidFill>
          <a:ln w="12700">
            <a:solidFill>
              <a:srgbClr val="E4E7EC"/>
            </a:solidFill>
            <a:prstDash val="solid"/>
          </a:ln>
        </p:spPr>
      </p:sp>
      <p:sp>
        <p:nvSpPr>
          <p:cNvPr id="10" name="Shape 8"/>
          <p:cNvSpPr/>
          <p:nvPr/>
        </p:nvSpPr>
        <p:spPr>
          <a:xfrm>
            <a:off x="548640" y="1234440"/>
            <a:ext cx="11091672" cy="384048"/>
          </a:xfrm>
          <a:prstGeom prst="rect">
            <a:avLst/>
          </a:prstGeom>
          <a:solidFill>
            <a:srgbClr val="FFFFFF"/>
          </a:solidFill>
          <a:ln w="12700">
            <a:solidFill>
              <a:srgbClr val="E4E7EC"/>
            </a:solidFill>
            <a:prstDash val="solid"/>
          </a:ln>
        </p:spPr>
      </p:sp>
      <p:sp>
        <p:nvSpPr>
          <p:cNvPr id="11" name="Shape 9"/>
          <p:cNvSpPr/>
          <p:nvPr/>
        </p:nvSpPr>
        <p:spPr>
          <a:xfrm>
            <a:off x="548640" y="1234440"/>
            <a:ext cx="11091672" cy="73152"/>
          </a:xfrm>
          <a:prstGeom prst="rect">
            <a:avLst/>
          </a:prstGeom>
          <a:solidFill>
            <a:srgbClr val="EBA937"/>
          </a:solidFill>
          <a:ln/>
        </p:spPr>
      </p:sp>
      <p:sp>
        <p:nvSpPr>
          <p:cNvPr id="12" name="Text 10"/>
          <p:cNvSpPr/>
          <p:nvPr/>
        </p:nvSpPr>
        <p:spPr>
          <a:xfrm>
            <a:off x="777240" y="1325880"/>
            <a:ext cx="3291840" cy="384048"/>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Domain</a:t>
            </a:r>
            <a:endParaRPr lang="en-US" sz="1100" dirty="0"/>
          </a:p>
        </p:txBody>
      </p:sp>
      <p:sp>
        <p:nvSpPr>
          <p:cNvPr id="13" name="Text 11"/>
          <p:cNvSpPr/>
          <p:nvPr/>
        </p:nvSpPr>
        <p:spPr>
          <a:xfrm>
            <a:off x="4160520" y="1325880"/>
            <a:ext cx="914400" cy="384048"/>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Risk</a:t>
            </a:r>
            <a:endParaRPr lang="en-US" sz="1100" dirty="0"/>
          </a:p>
        </p:txBody>
      </p:sp>
      <p:sp>
        <p:nvSpPr>
          <p:cNvPr id="14" name="Text 12"/>
          <p:cNvSpPr/>
          <p:nvPr/>
        </p:nvSpPr>
        <p:spPr>
          <a:xfrm>
            <a:off x="5166360" y="1325880"/>
            <a:ext cx="6400800" cy="384048"/>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Primary Security Gaps</a:t>
            </a:r>
            <a:endParaRPr lang="en-US" sz="1100" dirty="0"/>
          </a:p>
        </p:txBody>
      </p:sp>
      <p:sp>
        <p:nvSpPr>
          <p:cNvPr id="15" name="Text 13"/>
          <p:cNvSpPr/>
          <p:nvPr/>
        </p:nvSpPr>
        <p:spPr>
          <a:xfrm>
            <a:off x="548640" y="2926080"/>
            <a:ext cx="11091672" cy="914400"/>
          </a:xfrm>
          <a:prstGeom prst="rect">
            <a:avLst/>
          </a:prstGeom>
          <a:noFill/>
          <a:ln/>
        </p:spPr>
        <p:txBody>
          <a:bodyPr wrap="square" rtlCol="0" anchor="ctr"/>
          <a:lstStyle/>
          <a:p>
            <a:pPr algn="ctr" indent="0" marL="0">
              <a:buNone/>
            </a:pPr>
            <a:r>
              <a:rPr lang="en-US" sz="1800" dirty="0">
                <a:solidFill>
                  <a:srgbClr val="027A48"/>
                </a:solidFill>
                <a:latin typeface="Inter" pitchFamily="34" charset="0"/>
                <a:ea typeface="Inter" pitchFamily="34" charset="-122"/>
                <a:cs typeface="Inter" pitchFamily="34" charset="-120"/>
              </a:rPr>
              <a:t>Great news! No Critical or High risk vendors detected in this batch.</a:t>
            </a:r>
            <a:endParaRPr lang="en-US" sz="1800" dirty="0"/>
          </a:p>
        </p:txBody>
      </p:sp>
      <p:sp>
        <p:nvSpPr>
          <p:cNvPr id="16" name="Text 14"/>
          <p:cNvSpPr/>
          <p:nvPr/>
        </p:nvSpPr>
        <p:spPr>
          <a:xfrm>
            <a:off x="548640" y="6172200"/>
            <a:ext cx="11091672" cy="365760"/>
          </a:xfrm>
          <a:prstGeom prst="rect">
            <a:avLst/>
          </a:prstGeom>
          <a:noFill/>
          <a:ln/>
        </p:spPr>
        <p:txBody>
          <a:bodyPr wrap="square" rtlCol="0" anchor="ctr"/>
          <a:lstStyle/>
          <a:p>
            <a:pPr indent="0" marL="0">
              <a:buNone/>
            </a:pPr>
            <a:r>
              <a:rPr lang="en-US" sz="1200" dirty="0">
                <a:solidFill>
                  <a:srgbClr val="027A48"/>
                </a:solidFill>
                <a:latin typeface="Inter" pitchFamily="34" charset="0"/>
                <a:ea typeface="Inter" pitchFamily="34" charset="-122"/>
                <a:cs typeface="Inter" pitchFamily="34" charset="-120"/>
              </a:rPr>
              <a:t>No immediate remediation actions required. Continue periodic monitoring.</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Transport Maturity: Encryption Downgrade Resistance</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12/17</a:t>
            </a:r>
            <a:endParaRPr lang="en-US" sz="900" dirty="0"/>
          </a:p>
        </p:txBody>
      </p:sp>
      <p:sp>
        <p:nvSpPr>
          <p:cNvPr id="9" name="Shape 7"/>
          <p:cNvSpPr/>
          <p:nvPr/>
        </p:nvSpPr>
        <p:spPr>
          <a:xfrm>
            <a:off x="548640" y="1234440"/>
            <a:ext cx="5486400" cy="4206240"/>
          </a:xfrm>
          <a:prstGeom prst="rect">
            <a:avLst/>
          </a:prstGeom>
          <a:solidFill>
            <a:srgbClr val="FFFFFF"/>
          </a:solidFill>
          <a:ln w="12700">
            <a:solidFill>
              <a:srgbClr val="E4E7EC"/>
            </a:solidFill>
            <a:prstDash val="solid"/>
          </a:ln>
        </p:spPr>
      </p:sp>
      <p:sp>
        <p:nvSpPr>
          <p:cNvPr id="10" name="Shape 8"/>
          <p:cNvSpPr/>
          <p:nvPr/>
        </p:nvSpPr>
        <p:spPr>
          <a:xfrm>
            <a:off x="548640" y="1234440"/>
            <a:ext cx="5486400" cy="73152"/>
          </a:xfrm>
          <a:prstGeom prst="rect">
            <a:avLst/>
          </a:prstGeom>
          <a:solidFill>
            <a:srgbClr val="EBA937"/>
          </a:solidFill>
          <a:ln/>
        </p:spPr>
      </p:sp>
      <p:sp>
        <p:nvSpPr>
          <p:cNvPr id="11" name="Text 9"/>
          <p:cNvSpPr/>
          <p:nvPr/>
        </p:nvSpPr>
        <p:spPr>
          <a:xfrm>
            <a:off x="822960" y="1417320"/>
            <a:ext cx="4937760" cy="274320"/>
          </a:xfrm>
          <a:prstGeom prst="rect">
            <a:avLst/>
          </a:prstGeom>
          <a:noFill/>
          <a:ln/>
        </p:spPr>
        <p:txBody>
          <a:bodyPr wrap="square" rtlCol="0" anchor="ctr"/>
          <a:lstStyle/>
          <a:p>
            <a:pPr indent="0" marL="0">
              <a:buNone/>
            </a:pPr>
            <a:r>
              <a:rPr lang="en-US" sz="1400" b="1" dirty="0">
                <a:solidFill>
                  <a:srgbClr val="101828"/>
                </a:solidFill>
                <a:latin typeface="Lora" pitchFamily="34" charset="0"/>
                <a:ea typeface="Lora" pitchFamily="34" charset="-122"/>
                <a:cs typeface="Lora" pitchFamily="34" charset="-120"/>
              </a:rPr>
              <a:t>What is MTA-STS?</a:t>
            </a:r>
            <a:endParaRPr lang="en-US" sz="1400" dirty="0"/>
          </a:p>
        </p:txBody>
      </p:sp>
      <p:sp>
        <p:nvSpPr>
          <p:cNvPr id="12" name="Text 10"/>
          <p:cNvSpPr/>
          <p:nvPr/>
        </p:nvSpPr>
        <p:spPr>
          <a:xfrm>
            <a:off x="822960" y="1783080"/>
            <a:ext cx="4892040" cy="1463040"/>
          </a:xfrm>
          <a:prstGeom prst="rect">
            <a:avLst/>
          </a:prstGeom>
          <a:noFill/>
          <a:ln/>
        </p:spPr>
        <p:txBody>
          <a:bodyPr wrap="square" rtlCol="0" anchor="ctr"/>
          <a:lstStyle/>
          <a:p>
            <a:pPr indent="0" marL="0">
              <a:buNone/>
            </a:pPr>
            <a:r>
              <a:rPr lang="en-US" sz="1200" dirty="0">
                <a:solidFill>
                  <a:srgbClr val="475467"/>
                </a:solidFill>
                <a:latin typeface="Inter" pitchFamily="34" charset="0"/>
                <a:ea typeface="Inter" pitchFamily="34" charset="-122"/>
                <a:cs typeface="Inter" pitchFamily="34" charset="-120"/>
              </a:rPr>
              <a:t>MTA-STS (Mail Transfer Agent Strict Transport Security) helps receivers enforce safer mail transport behavior. Absence of MTA-STS is best treated as a transport maturity gap, not as proof of interception or a core spoofing-control failure.</a:t>
            </a:r>
            <a:endParaRPr lang="en-US" sz="1200" dirty="0"/>
          </a:p>
        </p:txBody>
      </p:sp>
      <p:sp>
        <p:nvSpPr>
          <p:cNvPr id="13" name="Shape 11"/>
          <p:cNvSpPr/>
          <p:nvPr/>
        </p:nvSpPr>
        <p:spPr>
          <a:xfrm>
            <a:off x="6309360" y="1234440"/>
            <a:ext cx="5330952" cy="4206240"/>
          </a:xfrm>
          <a:prstGeom prst="rect">
            <a:avLst/>
          </a:prstGeom>
          <a:solidFill>
            <a:srgbClr val="FFFFFF"/>
          </a:solidFill>
          <a:ln w="12700">
            <a:solidFill>
              <a:srgbClr val="E4E7EC"/>
            </a:solidFill>
            <a:prstDash val="solid"/>
          </a:ln>
        </p:spPr>
      </p:sp>
      <p:sp>
        <p:nvSpPr>
          <p:cNvPr id="14" name="Shape 12"/>
          <p:cNvSpPr/>
          <p:nvPr/>
        </p:nvSpPr>
        <p:spPr>
          <a:xfrm>
            <a:off x="6309360" y="1234440"/>
            <a:ext cx="5330952" cy="73152"/>
          </a:xfrm>
          <a:prstGeom prst="rect">
            <a:avLst/>
          </a:prstGeom>
          <a:solidFill>
            <a:srgbClr val="EBA937"/>
          </a:solidFill>
          <a:ln/>
        </p:spPr>
      </p:sp>
      <p:sp>
        <p:nvSpPr>
          <p:cNvPr id="15" name="Text 13"/>
          <p:cNvSpPr/>
          <p:nvPr/>
        </p:nvSpPr>
        <p:spPr>
          <a:xfrm>
            <a:off x="6583680" y="1417320"/>
            <a:ext cx="4754880" cy="274320"/>
          </a:xfrm>
          <a:prstGeom prst="rect">
            <a:avLst/>
          </a:prstGeom>
          <a:noFill/>
          <a:ln/>
        </p:spPr>
        <p:txBody>
          <a:bodyPr wrap="square" rtlCol="0" anchor="ctr"/>
          <a:lstStyle/>
          <a:p>
            <a:pPr indent="0" marL="0">
              <a:buNone/>
            </a:pPr>
            <a:r>
              <a:rPr lang="en-US" sz="1400" b="1" dirty="0">
                <a:solidFill>
                  <a:srgbClr val="EBA937"/>
                </a:solidFill>
                <a:latin typeface="Lora" pitchFamily="34" charset="0"/>
                <a:ea typeface="Lora" pitchFamily="34" charset="-122"/>
                <a:cs typeface="Lora" pitchFamily="34" charset="-120"/>
              </a:rPr>
              <a:t>Vendors Without MTA-STS Published</a:t>
            </a:r>
            <a:endParaRPr lang="en-US" sz="1400" dirty="0"/>
          </a:p>
        </p:txBody>
      </p:sp>
      <p:sp>
        <p:nvSpPr>
          <p:cNvPr id="16" name="Text 14"/>
          <p:cNvSpPr/>
          <p:nvPr/>
        </p:nvSpPr>
        <p:spPr>
          <a:xfrm>
            <a:off x="6583680" y="1783080"/>
            <a:ext cx="4937760" cy="228600"/>
          </a:xfrm>
          <a:prstGeom prst="rect">
            <a:avLst/>
          </a:prstGeom>
          <a:noFill/>
          <a:ln/>
        </p:spPr>
        <p:txBody>
          <a:bodyPr wrap="square" rtlCol="0" anchor="ctr"/>
          <a:lstStyle/>
          <a:p>
            <a:pPr indent="0" marL="0">
              <a:buNone/>
            </a:pPr>
            <a:r>
              <a:rPr lang="en-US" sz="1200" dirty="0">
                <a:solidFill>
                  <a:srgbClr val="475467"/>
                </a:solidFill>
                <a:latin typeface="Inter" pitchFamily="34" charset="0"/>
                <a:ea typeface="Inter" pitchFamily="34" charset="-122"/>
                <a:cs typeface="Inter" pitchFamily="34" charset="-120"/>
              </a:rPr>
              <a:t>• moorli.io</a:t>
            </a:r>
            <a:endParaRPr lang="en-US" sz="1200" dirty="0"/>
          </a:p>
        </p:txBody>
      </p:sp>
      <p:sp>
        <p:nvSpPr>
          <p:cNvPr id="17" name="Shape 15"/>
          <p:cNvSpPr/>
          <p:nvPr/>
        </p:nvSpPr>
        <p:spPr>
          <a:xfrm>
            <a:off x="548640" y="5715000"/>
            <a:ext cx="11091672" cy="731520"/>
          </a:xfrm>
          <a:prstGeom prst="rect">
            <a:avLst/>
          </a:prstGeom>
          <a:solidFill>
            <a:srgbClr val="FFFFFF"/>
          </a:solidFill>
          <a:ln w="12700">
            <a:solidFill>
              <a:srgbClr val="E4E7EC"/>
            </a:solidFill>
            <a:prstDash val="solid"/>
          </a:ln>
        </p:spPr>
      </p:sp>
      <p:sp>
        <p:nvSpPr>
          <p:cNvPr id="18" name="Shape 16"/>
          <p:cNvSpPr/>
          <p:nvPr/>
        </p:nvSpPr>
        <p:spPr>
          <a:xfrm>
            <a:off x="548640" y="5715000"/>
            <a:ext cx="11091672" cy="73152"/>
          </a:xfrm>
          <a:prstGeom prst="rect">
            <a:avLst/>
          </a:prstGeom>
          <a:solidFill>
            <a:srgbClr val="EBA937"/>
          </a:solidFill>
          <a:ln/>
        </p:spPr>
      </p:sp>
      <p:sp>
        <p:nvSpPr>
          <p:cNvPr id="19" name="Text 17"/>
          <p:cNvSpPr/>
          <p:nvPr/>
        </p:nvSpPr>
        <p:spPr>
          <a:xfrm>
            <a:off x="822960" y="5888736"/>
            <a:ext cx="10515600" cy="411480"/>
          </a:xfrm>
          <a:prstGeom prst="rect">
            <a:avLst/>
          </a:prstGeom>
          <a:noFill/>
          <a:ln/>
        </p:spPr>
        <p:txBody>
          <a:bodyPr wrap="square" rtlCol="0" anchor="ctr"/>
          <a:lstStyle/>
          <a:p>
            <a:pPr indent="0" marL="0">
              <a:buNone/>
            </a:pPr>
            <a:r>
              <a:rPr lang="en-US" sz="1300" b="1" dirty="0">
                <a:solidFill>
                  <a:srgbClr val="101828"/>
                </a:solidFill>
                <a:latin typeface="Inter" pitchFamily="34" charset="0"/>
                <a:ea typeface="Inter" pitchFamily="34" charset="-122"/>
                <a:cs typeface="Inter" pitchFamily="34" charset="-120"/>
              </a:rPr>
              <a:t>Recommended action: Require MTA-STS (and a valid policy) for vendors that send invoices, ACH updates, or portal links.</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Remediation Tools (Prepared Templates)</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13/17</a:t>
            </a:r>
            <a:endParaRPr lang="en-US" sz="900" dirty="0"/>
          </a:p>
        </p:txBody>
      </p:sp>
      <p:sp>
        <p:nvSpPr>
          <p:cNvPr id="9" name="Text 7"/>
          <p:cNvSpPr/>
          <p:nvPr/>
        </p:nvSpPr>
        <p:spPr>
          <a:xfrm>
            <a:off x="548640" y="1078992"/>
            <a:ext cx="11155680" cy="274320"/>
          </a:xfrm>
          <a:prstGeom prst="rect">
            <a:avLst/>
          </a:prstGeom>
          <a:noFill/>
          <a:ln/>
        </p:spPr>
        <p:txBody>
          <a:bodyPr wrap="square" rtlCol="0" anchor="ctr"/>
          <a:lstStyle/>
          <a:p>
            <a:pPr indent="0" marL="0">
              <a:buNone/>
            </a:pPr>
            <a:r>
              <a:rPr lang="en-US" sz="1400" dirty="0">
                <a:solidFill>
                  <a:srgbClr val="475467"/>
                </a:solidFill>
                <a:latin typeface="Inter" pitchFamily="34" charset="0"/>
                <a:ea typeface="Inter" pitchFamily="34" charset="-122"/>
                <a:cs typeface="Inter" pitchFamily="34" charset="-120"/>
              </a:rPr>
              <a:t>Don’t just identify the problem — fix it.</a:t>
            </a:r>
            <a:endParaRPr lang="en-US" sz="1400" dirty="0"/>
          </a:p>
        </p:txBody>
      </p:sp>
      <p:sp>
        <p:nvSpPr>
          <p:cNvPr id="10" name="Shape 8"/>
          <p:cNvSpPr/>
          <p:nvPr/>
        </p:nvSpPr>
        <p:spPr>
          <a:xfrm>
            <a:off x="548640" y="1417320"/>
            <a:ext cx="3611880" cy="4754880"/>
          </a:xfrm>
          <a:prstGeom prst="rect">
            <a:avLst/>
          </a:prstGeom>
          <a:solidFill>
            <a:srgbClr val="FFFFFF"/>
          </a:solidFill>
          <a:ln w="12700">
            <a:solidFill>
              <a:srgbClr val="E4E7EC"/>
            </a:solidFill>
            <a:prstDash val="solid"/>
          </a:ln>
        </p:spPr>
      </p:sp>
      <p:sp>
        <p:nvSpPr>
          <p:cNvPr id="11" name="Shape 9"/>
          <p:cNvSpPr/>
          <p:nvPr/>
        </p:nvSpPr>
        <p:spPr>
          <a:xfrm>
            <a:off x="548640" y="1417320"/>
            <a:ext cx="3611880" cy="91440"/>
          </a:xfrm>
          <a:prstGeom prst="rect">
            <a:avLst/>
          </a:prstGeom>
          <a:solidFill>
            <a:srgbClr val="0A111F"/>
          </a:solidFill>
          <a:ln/>
        </p:spPr>
      </p:sp>
      <p:sp>
        <p:nvSpPr>
          <p:cNvPr id="12" name="Text 10"/>
          <p:cNvSpPr/>
          <p:nvPr/>
        </p:nvSpPr>
        <p:spPr>
          <a:xfrm>
            <a:off x="777240" y="1627632"/>
            <a:ext cx="3154680" cy="274320"/>
          </a:xfrm>
          <a:prstGeom prst="rect">
            <a:avLst/>
          </a:prstGeom>
          <a:noFill/>
          <a:ln/>
        </p:spPr>
        <p:txBody>
          <a:bodyPr wrap="square" rtlCol="0" anchor="ctr"/>
          <a:lstStyle/>
          <a:p>
            <a:pPr indent="0" marL="0">
              <a:buNone/>
            </a:pPr>
            <a:r>
              <a:rPr lang="en-US" sz="1400" b="1" dirty="0">
                <a:solidFill>
                  <a:srgbClr val="101828"/>
                </a:solidFill>
                <a:latin typeface="Lora" pitchFamily="34" charset="0"/>
                <a:ea typeface="Lora" pitchFamily="34" charset="-122"/>
                <a:cs typeface="Lora" pitchFamily="34" charset="-120"/>
              </a:rPr>
              <a:t>Template A: Friendly</a:t>
            </a:r>
            <a:endParaRPr lang="en-US" sz="1400" dirty="0"/>
          </a:p>
        </p:txBody>
      </p:sp>
      <p:sp>
        <p:nvSpPr>
          <p:cNvPr id="13" name="Text 11"/>
          <p:cNvSpPr/>
          <p:nvPr/>
        </p:nvSpPr>
        <p:spPr>
          <a:xfrm>
            <a:off x="777240" y="1993392"/>
            <a:ext cx="3154680" cy="3429000"/>
          </a:xfrm>
          <a:prstGeom prst="rect">
            <a:avLst/>
          </a:prstGeom>
          <a:noFill/>
          <a:ln/>
        </p:spPr>
        <p:txBody>
          <a:bodyPr wrap="square" rtlCol="0" anchor="ctr"/>
          <a:lstStyle/>
          <a:p>
            <a:pPr indent="0" marL="0">
              <a:lnSpc>
                <a:spcPct val="112000"/>
              </a:lnSpc>
              <a:buNone/>
            </a:pPr>
            <a:r>
              <a:rPr lang="en-US" sz="980" dirty="0">
                <a:solidFill>
                  <a:srgbClr val="475467"/>
                </a:solidFill>
                <a:latin typeface="Inter" pitchFamily="34" charset="0"/>
                <a:ea typeface="Inter" pitchFamily="34" charset="-122"/>
                <a:cs typeface="Inter" pitchFamily="34" charset="-120"/>
              </a:rPr>
              <a:t>Subject: Quick security configuration update for &lt;domain&gt;</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Hi &lt;name&gt;,</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Our security team noticed a small email-auth configuration gap for &lt;domain&gt;.</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Could you confirm whether you can enable/verify SPF + DMARC (at minimum p=quarantine) and share an ETA?</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Once updated, we can re-check and confirm closure.</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Thanks,</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&lt;Your Name&gt;</a:t>
            </a:r>
            <a:endParaRPr lang="en-US" sz="980" dirty="0"/>
          </a:p>
        </p:txBody>
      </p:sp>
      <p:sp>
        <p:nvSpPr>
          <p:cNvPr id="14" name="Text 12"/>
          <p:cNvSpPr/>
          <p:nvPr/>
        </p:nvSpPr>
        <p:spPr>
          <a:xfrm>
            <a:off x="777240" y="5806440"/>
            <a:ext cx="3154680" cy="457200"/>
          </a:xfrm>
          <a:prstGeom prst="rect">
            <a:avLst/>
          </a:prstGeom>
          <a:noFill/>
          <a:ln/>
        </p:spPr>
        <p:txBody>
          <a:bodyPr wrap="square" rtlCol="0" anchor="ctr"/>
          <a:lstStyle/>
          <a:p>
            <a:pPr indent="0" marL="0">
              <a:buNone/>
            </a:pPr>
            <a:r>
              <a:rPr lang="en-US" sz="1050" dirty="0">
                <a:solidFill>
                  <a:srgbClr val="667085"/>
                </a:solidFill>
                <a:latin typeface="Inter" pitchFamily="34" charset="0"/>
                <a:ea typeface="Inter" pitchFamily="34" charset="-122"/>
                <a:cs typeface="Inter" pitchFamily="34" charset="-120"/>
              </a:rPr>
              <a:t>Best for: long-term partners, low-risk vendors.</a:t>
            </a:r>
            <a:endParaRPr lang="en-US" sz="1050" dirty="0"/>
          </a:p>
        </p:txBody>
      </p:sp>
      <p:sp>
        <p:nvSpPr>
          <p:cNvPr id="15" name="Shape 13"/>
          <p:cNvSpPr/>
          <p:nvPr/>
        </p:nvSpPr>
        <p:spPr>
          <a:xfrm>
            <a:off x="4297680" y="1417320"/>
            <a:ext cx="3611880" cy="4754880"/>
          </a:xfrm>
          <a:prstGeom prst="rect">
            <a:avLst/>
          </a:prstGeom>
          <a:solidFill>
            <a:srgbClr val="FFFFFF"/>
          </a:solidFill>
          <a:ln w="12700">
            <a:solidFill>
              <a:srgbClr val="E4E7EC"/>
            </a:solidFill>
            <a:prstDash val="solid"/>
          </a:ln>
        </p:spPr>
      </p:sp>
      <p:sp>
        <p:nvSpPr>
          <p:cNvPr id="16" name="Shape 14"/>
          <p:cNvSpPr/>
          <p:nvPr/>
        </p:nvSpPr>
        <p:spPr>
          <a:xfrm>
            <a:off x="4297680" y="1417320"/>
            <a:ext cx="3611880" cy="91440"/>
          </a:xfrm>
          <a:prstGeom prst="rect">
            <a:avLst/>
          </a:prstGeom>
          <a:solidFill>
            <a:srgbClr val="EBA937"/>
          </a:solidFill>
          <a:ln/>
        </p:spPr>
      </p:sp>
      <p:sp>
        <p:nvSpPr>
          <p:cNvPr id="17" name="Text 15"/>
          <p:cNvSpPr/>
          <p:nvPr/>
        </p:nvSpPr>
        <p:spPr>
          <a:xfrm>
            <a:off x="4526280" y="1627632"/>
            <a:ext cx="3154680" cy="274320"/>
          </a:xfrm>
          <a:prstGeom prst="rect">
            <a:avLst/>
          </a:prstGeom>
          <a:noFill/>
          <a:ln/>
        </p:spPr>
        <p:txBody>
          <a:bodyPr wrap="square" rtlCol="0" anchor="ctr"/>
          <a:lstStyle/>
          <a:p>
            <a:pPr indent="0" marL="0">
              <a:buNone/>
            </a:pPr>
            <a:r>
              <a:rPr lang="en-US" sz="1400" b="1" dirty="0">
                <a:solidFill>
                  <a:srgbClr val="101828"/>
                </a:solidFill>
                <a:latin typeface="Lora" pitchFamily="34" charset="0"/>
                <a:ea typeface="Lora" pitchFamily="34" charset="-122"/>
                <a:cs typeface="Lora" pitchFamily="34" charset="-120"/>
              </a:rPr>
              <a:t>Template B: Compliance</a:t>
            </a:r>
            <a:endParaRPr lang="en-US" sz="1400" dirty="0"/>
          </a:p>
        </p:txBody>
      </p:sp>
      <p:sp>
        <p:nvSpPr>
          <p:cNvPr id="18" name="Text 16"/>
          <p:cNvSpPr/>
          <p:nvPr/>
        </p:nvSpPr>
        <p:spPr>
          <a:xfrm>
            <a:off x="4526280" y="1993392"/>
            <a:ext cx="3154680" cy="3429000"/>
          </a:xfrm>
          <a:prstGeom prst="rect">
            <a:avLst/>
          </a:prstGeom>
          <a:noFill/>
          <a:ln/>
        </p:spPr>
        <p:txBody>
          <a:bodyPr wrap="square" rtlCol="0" anchor="ctr"/>
          <a:lstStyle/>
          <a:p>
            <a:pPr indent="0" marL="0">
              <a:lnSpc>
                <a:spcPct val="112000"/>
              </a:lnSpc>
              <a:buNone/>
            </a:pPr>
            <a:r>
              <a:rPr lang="en-US" sz="980" dirty="0">
                <a:solidFill>
                  <a:srgbClr val="475467"/>
                </a:solidFill>
                <a:latin typeface="Inter" pitchFamily="34" charset="0"/>
                <a:ea typeface="Inter" pitchFamily="34" charset="-122"/>
                <a:cs typeface="Inter" pitchFamily="34" charset="-120"/>
              </a:rPr>
              <a:t>Subject: Required email security posture update (SPF/DMARC + transport where relevant)</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Hello &lt;Vendor Team&gt;,</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As part of our annual supply-chain security requirements, please update &lt;domain&gt; to strengthen public email-authentication posture:</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 SPF + DMARC (p=quarantine/reject where operationally feasible)</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 Publish MTA-STS + TLS-RPT if you send invoices, payment instructions, or portal links</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Please reply with the owner + ETA. We will validate and document completion.</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Regards,</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&lt;Your Name&gt;</a:t>
            </a:r>
            <a:endParaRPr lang="en-US" sz="980" dirty="0"/>
          </a:p>
        </p:txBody>
      </p:sp>
      <p:sp>
        <p:nvSpPr>
          <p:cNvPr id="19" name="Text 17"/>
          <p:cNvSpPr/>
          <p:nvPr/>
        </p:nvSpPr>
        <p:spPr>
          <a:xfrm>
            <a:off x="4526280" y="5806440"/>
            <a:ext cx="3154680" cy="457200"/>
          </a:xfrm>
          <a:prstGeom prst="rect">
            <a:avLst/>
          </a:prstGeom>
          <a:noFill/>
          <a:ln/>
        </p:spPr>
        <p:txBody>
          <a:bodyPr wrap="square" rtlCol="0" anchor="ctr"/>
          <a:lstStyle/>
          <a:p>
            <a:pPr indent="0" marL="0">
              <a:buNone/>
            </a:pPr>
            <a:r>
              <a:rPr lang="en-US" sz="1050" dirty="0">
                <a:solidFill>
                  <a:srgbClr val="667085"/>
                </a:solidFill>
                <a:latin typeface="Inter" pitchFamily="34" charset="0"/>
                <a:ea typeface="Inter" pitchFamily="34" charset="-122"/>
                <a:cs typeface="Inter" pitchFamily="34" charset="-120"/>
              </a:rPr>
              <a:t>Best for: standard vendors, renewals, procurement workflows.</a:t>
            </a:r>
            <a:endParaRPr lang="en-US" sz="1050" dirty="0"/>
          </a:p>
        </p:txBody>
      </p:sp>
      <p:sp>
        <p:nvSpPr>
          <p:cNvPr id="20" name="Shape 18"/>
          <p:cNvSpPr/>
          <p:nvPr/>
        </p:nvSpPr>
        <p:spPr>
          <a:xfrm>
            <a:off x="8028432" y="1417320"/>
            <a:ext cx="3611880" cy="4754880"/>
          </a:xfrm>
          <a:prstGeom prst="rect">
            <a:avLst/>
          </a:prstGeom>
          <a:solidFill>
            <a:srgbClr val="FFFFFF"/>
          </a:solidFill>
          <a:ln w="12700">
            <a:solidFill>
              <a:srgbClr val="E4E7EC"/>
            </a:solidFill>
            <a:prstDash val="solid"/>
          </a:ln>
        </p:spPr>
      </p:sp>
      <p:sp>
        <p:nvSpPr>
          <p:cNvPr id="21" name="Shape 19"/>
          <p:cNvSpPr/>
          <p:nvPr/>
        </p:nvSpPr>
        <p:spPr>
          <a:xfrm>
            <a:off x="8028432" y="1417320"/>
            <a:ext cx="3611880" cy="91440"/>
          </a:xfrm>
          <a:prstGeom prst="rect">
            <a:avLst/>
          </a:prstGeom>
          <a:solidFill>
            <a:srgbClr val="F04438"/>
          </a:solidFill>
          <a:ln/>
        </p:spPr>
      </p:sp>
      <p:sp>
        <p:nvSpPr>
          <p:cNvPr id="22" name="Text 20"/>
          <p:cNvSpPr/>
          <p:nvPr/>
        </p:nvSpPr>
        <p:spPr>
          <a:xfrm>
            <a:off x="8257032" y="1627632"/>
            <a:ext cx="3154680" cy="274320"/>
          </a:xfrm>
          <a:prstGeom prst="rect">
            <a:avLst/>
          </a:prstGeom>
          <a:noFill/>
          <a:ln/>
        </p:spPr>
        <p:txBody>
          <a:bodyPr wrap="square" rtlCol="0" anchor="ctr"/>
          <a:lstStyle/>
          <a:p>
            <a:pPr indent="0" marL="0">
              <a:buNone/>
            </a:pPr>
            <a:r>
              <a:rPr lang="en-US" sz="1400" b="1" dirty="0">
                <a:solidFill>
                  <a:srgbClr val="101828"/>
                </a:solidFill>
                <a:latin typeface="Lora" pitchFamily="34" charset="0"/>
                <a:ea typeface="Lora" pitchFamily="34" charset="-122"/>
                <a:cs typeface="Lora" pitchFamily="34" charset="-120"/>
              </a:rPr>
              <a:t>Template C: Urgent</a:t>
            </a:r>
            <a:endParaRPr lang="en-US" sz="1400" dirty="0"/>
          </a:p>
        </p:txBody>
      </p:sp>
      <p:sp>
        <p:nvSpPr>
          <p:cNvPr id="23" name="Text 21"/>
          <p:cNvSpPr/>
          <p:nvPr/>
        </p:nvSpPr>
        <p:spPr>
          <a:xfrm>
            <a:off x="8257032" y="1993392"/>
            <a:ext cx="3154680" cy="3429000"/>
          </a:xfrm>
          <a:prstGeom prst="rect">
            <a:avLst/>
          </a:prstGeom>
          <a:noFill/>
          <a:ln/>
        </p:spPr>
        <p:txBody>
          <a:bodyPr wrap="square" rtlCol="0" anchor="ctr"/>
          <a:lstStyle/>
          <a:p>
            <a:pPr indent="0" marL="0">
              <a:lnSpc>
                <a:spcPct val="112000"/>
              </a:lnSpc>
              <a:buNone/>
            </a:pPr>
            <a:r>
              <a:rPr lang="en-US" sz="980" dirty="0">
                <a:solidFill>
                  <a:srgbClr val="475467"/>
                </a:solidFill>
                <a:latin typeface="Inter" pitchFamily="34" charset="0"/>
                <a:ea typeface="Inter" pitchFamily="34" charset="-122"/>
                <a:cs typeface="Inter" pitchFamily="34" charset="-120"/>
              </a:rPr>
              <a:t>Subject: Urgent — spoofing risk for &lt;domain&gt; impacting finance</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Hi &lt;name&gt;,</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Your domain currently exposes our team to spoofing risk (DMARC failing / misconfigured).</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This increases the likelihood of invoice/ACH fraud attempts.</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Please prioritize: publish/repair SPF + DMARC and confirm alignment.</a:t>
            </a: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If you cannot complete within 72 hours, escalate to your email provider immediately.</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We will re-check and confirm remediation.</a:t>
            </a:r>
            <a:endParaRPr lang="en-US" sz="980" dirty="0"/>
          </a:p>
          <a:p>
            <a:pPr indent="0" marL="0">
              <a:lnSpc>
                <a:spcPct val="112000"/>
              </a:lnSpc>
              <a:buNone/>
            </a:pPr>
            <a:endParaRPr lang="en-US" sz="980" dirty="0"/>
          </a:p>
          <a:p>
            <a:pPr indent="0" marL="0">
              <a:lnSpc>
                <a:spcPct val="112000"/>
              </a:lnSpc>
              <a:buNone/>
            </a:pPr>
            <a:r>
              <a:rPr lang="en-US" sz="980" dirty="0">
                <a:solidFill>
                  <a:srgbClr val="475467"/>
                </a:solidFill>
                <a:latin typeface="Inter" pitchFamily="34" charset="0"/>
                <a:ea typeface="Inter" pitchFamily="34" charset="-122"/>
                <a:cs typeface="Inter" pitchFamily="34" charset="-120"/>
              </a:rPr>
              <a:t>&lt;Your Name&gt;</a:t>
            </a:r>
            <a:endParaRPr lang="en-US" sz="980" dirty="0"/>
          </a:p>
        </p:txBody>
      </p:sp>
      <p:sp>
        <p:nvSpPr>
          <p:cNvPr id="24" name="Text 22"/>
          <p:cNvSpPr/>
          <p:nvPr/>
        </p:nvSpPr>
        <p:spPr>
          <a:xfrm>
            <a:off x="8257032" y="5806440"/>
            <a:ext cx="3154680" cy="457200"/>
          </a:xfrm>
          <a:prstGeom prst="rect">
            <a:avLst/>
          </a:prstGeom>
          <a:noFill/>
          <a:ln/>
        </p:spPr>
        <p:txBody>
          <a:bodyPr wrap="square" rtlCol="0" anchor="ctr"/>
          <a:lstStyle/>
          <a:p>
            <a:pPr indent="0" marL="0">
              <a:buNone/>
            </a:pPr>
            <a:r>
              <a:rPr lang="en-US" sz="1050" dirty="0">
                <a:solidFill>
                  <a:srgbClr val="667085"/>
                </a:solidFill>
                <a:latin typeface="Inter" pitchFamily="34" charset="0"/>
                <a:ea typeface="Inter" pitchFamily="34" charset="-122"/>
                <a:cs typeface="Inter" pitchFamily="34" charset="-120"/>
              </a:rPr>
              <a:t>Best for: critical vendors (legal, banking, contractors).</a:t>
            </a:r>
            <a:endParaRPr lang="en-US" sz="10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Strategic Context &amp; Recommendation</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14/17</a:t>
            </a:r>
            <a:endParaRPr lang="en-US" sz="900" dirty="0"/>
          </a:p>
        </p:txBody>
      </p:sp>
      <p:sp>
        <p:nvSpPr>
          <p:cNvPr id="9" name="Shape 7"/>
          <p:cNvSpPr/>
          <p:nvPr/>
        </p:nvSpPr>
        <p:spPr>
          <a:xfrm>
            <a:off x="548640" y="1234440"/>
            <a:ext cx="5303520" cy="1920240"/>
          </a:xfrm>
          <a:prstGeom prst="rect">
            <a:avLst/>
          </a:prstGeom>
          <a:solidFill>
            <a:srgbClr val="FFFFFF"/>
          </a:solidFill>
          <a:ln w="12700">
            <a:solidFill>
              <a:srgbClr val="E4E7EC"/>
            </a:solidFill>
            <a:prstDash val="solid"/>
          </a:ln>
        </p:spPr>
      </p:sp>
      <p:sp>
        <p:nvSpPr>
          <p:cNvPr id="10" name="Shape 8"/>
          <p:cNvSpPr/>
          <p:nvPr/>
        </p:nvSpPr>
        <p:spPr>
          <a:xfrm>
            <a:off x="548640" y="1234440"/>
            <a:ext cx="5303520" cy="73152"/>
          </a:xfrm>
          <a:prstGeom prst="rect">
            <a:avLst/>
          </a:prstGeom>
          <a:solidFill>
            <a:srgbClr val="EBA937"/>
          </a:solidFill>
          <a:ln/>
        </p:spPr>
      </p:sp>
      <p:sp>
        <p:nvSpPr>
          <p:cNvPr id="11" name="Text 9"/>
          <p:cNvSpPr/>
          <p:nvPr/>
        </p:nvSpPr>
        <p:spPr>
          <a:xfrm>
            <a:off x="777240" y="1371600"/>
            <a:ext cx="2743200" cy="274320"/>
          </a:xfrm>
          <a:prstGeom prst="rect">
            <a:avLst/>
          </a:prstGeom>
          <a:noFill/>
          <a:ln/>
        </p:spPr>
        <p:txBody>
          <a:bodyPr wrap="square" rtlCol="0" anchor="ctr"/>
          <a:lstStyle/>
          <a:p>
            <a:pPr indent="0" marL="0">
              <a:buNone/>
            </a:pPr>
            <a:r>
              <a:rPr lang="en-US" sz="1400" b="1" dirty="0">
                <a:solidFill>
                  <a:srgbClr val="101828"/>
                </a:solidFill>
                <a:latin typeface="Lora" pitchFamily="34" charset="0"/>
                <a:ea typeface="Lora" pitchFamily="34" charset="-122"/>
                <a:cs typeface="Lora" pitchFamily="34" charset="-120"/>
              </a:rPr>
              <a:t>Cost Context</a:t>
            </a:r>
            <a:endParaRPr lang="en-US" sz="1400" dirty="0"/>
          </a:p>
        </p:txBody>
      </p:sp>
      <p:sp>
        <p:nvSpPr>
          <p:cNvPr id="12" name="Text 10"/>
          <p:cNvSpPr/>
          <p:nvPr/>
        </p:nvSpPr>
        <p:spPr>
          <a:xfrm>
            <a:off x="777240" y="1691640"/>
            <a:ext cx="1371600" cy="502920"/>
          </a:xfrm>
          <a:prstGeom prst="rect">
            <a:avLst/>
          </a:prstGeom>
          <a:noFill/>
          <a:ln/>
        </p:spPr>
        <p:txBody>
          <a:bodyPr wrap="square" rtlCol="0" anchor="ctr"/>
          <a:lstStyle/>
          <a:p>
            <a:pPr indent="0" marL="0">
              <a:buNone/>
            </a:pPr>
            <a:r>
              <a:rPr lang="en-US" sz="3600" b="1" dirty="0">
                <a:solidFill>
                  <a:srgbClr val="EBA937"/>
                </a:solidFill>
                <a:latin typeface="Manrope" pitchFamily="34" charset="0"/>
                <a:ea typeface="Manrope" pitchFamily="34" charset="-122"/>
                <a:cs typeface="Manrope" pitchFamily="34" charset="-120"/>
              </a:rPr>
              <a:t>$799</a:t>
            </a:r>
            <a:endParaRPr lang="en-US" sz="3600" dirty="0"/>
          </a:p>
        </p:txBody>
      </p:sp>
      <p:sp>
        <p:nvSpPr>
          <p:cNvPr id="13" name="Text 11"/>
          <p:cNvSpPr/>
          <p:nvPr/>
        </p:nvSpPr>
        <p:spPr>
          <a:xfrm>
            <a:off x="2148840" y="1783080"/>
            <a:ext cx="2286000" cy="320040"/>
          </a:xfrm>
          <a:prstGeom prst="rect">
            <a:avLst/>
          </a:prstGeom>
          <a:noFill/>
          <a:ln/>
        </p:spPr>
        <p:txBody>
          <a:bodyPr wrap="square" rtlCol="0" anchor="ctr"/>
          <a:lstStyle/>
          <a:p>
            <a:pPr indent="0" marL="0">
              <a:buNone/>
            </a:pPr>
            <a:r>
              <a:rPr lang="en-US" sz="1100" dirty="0">
                <a:solidFill>
                  <a:srgbClr val="667085"/>
                </a:solidFill>
                <a:latin typeface="Inter" pitchFamily="34" charset="0"/>
                <a:ea typeface="Inter" pitchFamily="34" charset="-122"/>
                <a:cs typeface="Inter" pitchFamily="34" charset="-120"/>
              </a:rPr>
              <a:t>assessment cost</a:t>
            </a:r>
            <a:endParaRPr lang="en-US" sz="1100" dirty="0"/>
          </a:p>
        </p:txBody>
      </p:sp>
      <p:sp>
        <p:nvSpPr>
          <p:cNvPr id="14" name="Text 12"/>
          <p:cNvSpPr/>
          <p:nvPr/>
        </p:nvSpPr>
        <p:spPr>
          <a:xfrm>
            <a:off x="777240" y="2286000"/>
            <a:ext cx="4846320" cy="640080"/>
          </a:xfrm>
          <a:prstGeom prst="rect">
            <a:avLst/>
          </a:prstGeom>
          <a:noFill/>
          <a:ln/>
        </p:spPr>
        <p:txBody>
          <a:bodyPr wrap="square" rtlCol="0" anchor="ctr"/>
          <a:lstStyle/>
          <a:p>
            <a:pPr indent="0" marL="0">
              <a:buNone/>
            </a:pPr>
            <a:r>
              <a:rPr lang="en-US" sz="1050" dirty="0">
                <a:solidFill>
                  <a:srgbClr val="475467"/>
                </a:solidFill>
                <a:latin typeface="Inter" pitchFamily="34" charset="0"/>
                <a:ea typeface="Inter" pitchFamily="34" charset="-122"/>
                <a:cs typeface="Inter" pitchFamily="34" charset="-120"/>
              </a:rPr>
              <a:t>This assessment provides visibility into vendor-side email authentication gaps before they are exploited. Use the findings to drive remediation, validation rescans, and vendor risk tracking.</a:t>
            </a:r>
            <a:endParaRPr lang="en-US" sz="1050" dirty="0"/>
          </a:p>
        </p:txBody>
      </p:sp>
      <p:sp>
        <p:nvSpPr>
          <p:cNvPr id="15" name="Shape 13"/>
          <p:cNvSpPr/>
          <p:nvPr/>
        </p:nvSpPr>
        <p:spPr>
          <a:xfrm>
            <a:off x="6126480" y="1234440"/>
            <a:ext cx="5422392" cy="1920240"/>
          </a:xfrm>
          <a:prstGeom prst="rect">
            <a:avLst/>
          </a:prstGeom>
          <a:solidFill>
            <a:srgbClr val="FFFFFF"/>
          </a:solidFill>
          <a:ln w="12700">
            <a:solidFill>
              <a:srgbClr val="E4E7EC"/>
            </a:solidFill>
            <a:prstDash val="solid"/>
          </a:ln>
        </p:spPr>
      </p:sp>
      <p:sp>
        <p:nvSpPr>
          <p:cNvPr id="16" name="Shape 14"/>
          <p:cNvSpPr/>
          <p:nvPr/>
        </p:nvSpPr>
        <p:spPr>
          <a:xfrm>
            <a:off x="6126480" y="1234440"/>
            <a:ext cx="5422392" cy="73152"/>
          </a:xfrm>
          <a:prstGeom prst="rect">
            <a:avLst/>
          </a:prstGeom>
          <a:solidFill>
            <a:srgbClr val="027A48"/>
          </a:solidFill>
          <a:ln/>
        </p:spPr>
      </p:sp>
      <p:sp>
        <p:nvSpPr>
          <p:cNvPr id="17" name="Text 15"/>
          <p:cNvSpPr/>
          <p:nvPr/>
        </p:nvSpPr>
        <p:spPr>
          <a:xfrm>
            <a:off x="6355080" y="1371600"/>
            <a:ext cx="3657600" cy="274320"/>
          </a:xfrm>
          <a:prstGeom prst="rect">
            <a:avLst/>
          </a:prstGeom>
          <a:noFill/>
          <a:ln/>
        </p:spPr>
        <p:txBody>
          <a:bodyPr wrap="square" rtlCol="0" anchor="ctr"/>
          <a:lstStyle/>
          <a:p>
            <a:pPr indent="0" marL="0">
              <a:buNone/>
            </a:pPr>
            <a:r>
              <a:rPr lang="en-US" sz="1400" b="1" dirty="0">
                <a:solidFill>
                  <a:srgbClr val="101828"/>
                </a:solidFill>
                <a:latin typeface="Lora" pitchFamily="34" charset="0"/>
                <a:ea typeface="Lora" pitchFamily="34" charset="-122"/>
                <a:cs typeface="Lora" pitchFamily="34" charset="-120"/>
              </a:rPr>
              <a:t>Projected Score After Remediation</a:t>
            </a:r>
            <a:endParaRPr lang="en-US" sz="1400" dirty="0"/>
          </a:p>
        </p:txBody>
      </p:sp>
      <p:sp>
        <p:nvSpPr>
          <p:cNvPr id="18" name="Text 16"/>
          <p:cNvSpPr/>
          <p:nvPr/>
        </p:nvSpPr>
        <p:spPr>
          <a:xfrm>
            <a:off x="6355080" y="1691640"/>
            <a:ext cx="2743200" cy="502920"/>
          </a:xfrm>
          <a:prstGeom prst="rect">
            <a:avLst/>
          </a:prstGeom>
          <a:noFill/>
          <a:ln/>
        </p:spPr>
        <p:txBody>
          <a:bodyPr wrap="square" rtlCol="0" anchor="ctr"/>
          <a:lstStyle/>
          <a:p>
            <a:pPr indent="0" marL="0">
              <a:buNone/>
            </a:pPr>
            <a:r>
              <a:rPr lang="en-US" sz="3000" b="1" dirty="0">
                <a:solidFill>
                  <a:srgbClr val="027A48"/>
                </a:solidFill>
                <a:latin typeface="Manrope" pitchFamily="34" charset="0"/>
                <a:ea typeface="Manrope" pitchFamily="34" charset="-122"/>
                <a:cs typeface="Manrope" pitchFamily="34" charset="-120"/>
              </a:rPr>
              <a:t>97</a:t>
            </a:r>
            <a:endParaRPr lang="en-US" sz="3000" dirty="0"/>
          </a:p>
        </p:txBody>
      </p:sp>
      <p:sp>
        <p:nvSpPr>
          <p:cNvPr id="19" name="Text 17"/>
          <p:cNvSpPr/>
          <p:nvPr/>
        </p:nvSpPr>
        <p:spPr>
          <a:xfrm>
            <a:off x="6355080" y="2148840"/>
            <a:ext cx="4983480" cy="384048"/>
          </a:xfrm>
          <a:prstGeom prst="rect">
            <a:avLst/>
          </a:prstGeom>
          <a:noFill/>
          <a:ln/>
        </p:spPr>
        <p:txBody>
          <a:bodyPr wrap="square" rtlCol="0" anchor="ctr"/>
          <a:lstStyle/>
          <a:p>
            <a:pPr indent="0" marL="0">
              <a:buNone/>
            </a:pPr>
            <a:r>
              <a:rPr lang="en-US" sz="1050" dirty="0">
                <a:solidFill>
                  <a:srgbClr val="027A48"/>
                </a:solidFill>
                <a:latin typeface="Inter" pitchFamily="34" charset="0"/>
                <a:ea typeface="Inter" pitchFamily="34" charset="-122"/>
                <a:cs typeface="Inter" pitchFamily="34" charset="-120"/>
              </a:rPr>
              <a:t>Rounded posture may stay flat even when high-risk vendor exposure still improves</a:t>
            </a:r>
            <a:endParaRPr lang="en-US" sz="1050" dirty="0"/>
          </a:p>
        </p:txBody>
      </p:sp>
      <p:sp>
        <p:nvSpPr>
          <p:cNvPr id="20" name="Text 18"/>
          <p:cNvSpPr/>
          <p:nvPr/>
        </p:nvSpPr>
        <p:spPr>
          <a:xfrm>
            <a:off x="6355080" y="2286000"/>
            <a:ext cx="4983480" cy="640080"/>
          </a:xfrm>
          <a:prstGeom prst="rect">
            <a:avLst/>
          </a:prstGeom>
          <a:noFill/>
          <a:ln/>
        </p:spPr>
        <p:txBody>
          <a:bodyPr wrap="square" rtlCol="0" anchor="ctr"/>
          <a:lstStyle/>
          <a:p>
            <a:pPr indent="0" marL="0">
              <a:buNone/>
            </a:pPr>
            <a:r>
              <a:rPr lang="en-US" sz="1000" dirty="0">
                <a:solidFill>
                  <a:srgbClr val="475467"/>
                </a:solidFill>
                <a:latin typeface="Inter" pitchFamily="34" charset="0"/>
                <a:ea typeface="Inter" pitchFamily="34" charset="-122"/>
                <a:cs typeface="Inter" pitchFamily="34" charset="-120"/>
              </a:rPr>
              <a:t>Score movement may be minimal at current rounding; focus on eliminating high-risk outliers.</a:t>
            </a:r>
            <a:endParaRPr lang="en-US" sz="1000" dirty="0"/>
          </a:p>
        </p:txBody>
      </p:sp>
      <p:sp>
        <p:nvSpPr>
          <p:cNvPr id="21" name="Shape 19"/>
          <p:cNvSpPr/>
          <p:nvPr/>
        </p:nvSpPr>
        <p:spPr>
          <a:xfrm>
            <a:off x="548640" y="3383280"/>
            <a:ext cx="11091672" cy="2880360"/>
          </a:xfrm>
          <a:prstGeom prst="rect">
            <a:avLst/>
          </a:prstGeom>
          <a:solidFill>
            <a:srgbClr val="FFFFFF"/>
          </a:solidFill>
          <a:ln w="12700">
            <a:solidFill>
              <a:srgbClr val="E4E7EC"/>
            </a:solidFill>
            <a:prstDash val="solid"/>
          </a:ln>
        </p:spPr>
      </p:sp>
      <p:sp>
        <p:nvSpPr>
          <p:cNvPr id="22" name="Shape 20"/>
          <p:cNvSpPr/>
          <p:nvPr/>
        </p:nvSpPr>
        <p:spPr>
          <a:xfrm>
            <a:off x="548640" y="3383280"/>
            <a:ext cx="11091672" cy="73152"/>
          </a:xfrm>
          <a:prstGeom prst="rect">
            <a:avLst/>
          </a:prstGeom>
          <a:solidFill>
            <a:srgbClr val="0A111F"/>
          </a:solidFill>
          <a:ln/>
        </p:spPr>
      </p:sp>
      <p:sp>
        <p:nvSpPr>
          <p:cNvPr id="23" name="Text 21"/>
          <p:cNvSpPr/>
          <p:nvPr/>
        </p:nvSpPr>
        <p:spPr>
          <a:xfrm>
            <a:off x="777240" y="3547872"/>
            <a:ext cx="10607040" cy="320040"/>
          </a:xfrm>
          <a:prstGeom prst="rect">
            <a:avLst/>
          </a:prstGeom>
          <a:noFill/>
          <a:ln/>
        </p:spPr>
        <p:txBody>
          <a:bodyPr wrap="square" rtlCol="0" anchor="ctr"/>
          <a:lstStyle/>
          <a:p>
            <a:pPr indent="0" marL="0">
              <a:buNone/>
            </a:pPr>
            <a:r>
              <a:rPr lang="en-US" sz="1800" b="1" dirty="0">
                <a:solidFill>
                  <a:srgbClr val="101828"/>
                </a:solidFill>
                <a:latin typeface="Lora" pitchFamily="34" charset="0"/>
                <a:ea typeface="Lora" pitchFamily="34" charset="-122"/>
                <a:cs typeface="Lora" pitchFamily="34" charset="-120"/>
              </a:rPr>
              <a:t>Our Recommendation</a:t>
            </a:r>
            <a:endParaRPr lang="en-US" sz="1800" dirty="0"/>
          </a:p>
        </p:txBody>
      </p:sp>
      <p:sp>
        <p:nvSpPr>
          <p:cNvPr id="24" name="Text 22"/>
          <p:cNvSpPr/>
          <p:nvPr/>
        </p:nvSpPr>
        <p:spPr>
          <a:xfrm>
            <a:off x="777240" y="3931920"/>
            <a:ext cx="10607040" cy="2148840"/>
          </a:xfrm>
          <a:prstGeom prst="rect">
            <a:avLst/>
          </a:prstGeom>
          <a:noFill/>
          <a:ln/>
        </p:spPr>
        <p:txBody>
          <a:bodyPr wrap="square" rtlCol="0" anchor="ctr"/>
          <a:lstStyle/>
          <a:p>
            <a:pPr indent="0" marL="0">
              <a:lnSpc>
                <a:spcPct val="115000"/>
              </a:lnSpc>
              <a:buNone/>
            </a:pPr>
            <a:r>
              <a:rPr lang="en-US" sz="1250" dirty="0">
                <a:solidFill>
                  <a:srgbClr val="475467"/>
                </a:solidFill>
                <a:latin typeface="Inter" pitchFamily="34" charset="0"/>
                <a:ea typeface="Inter" pitchFamily="34" charset="-122"/>
                <a:cs typeface="Inter" pitchFamily="34" charset="-120"/>
              </a:rPr>
              <a:t>Your vendor ecosystem is in strong shape. This assessment suggests many vendors currently maintain relatively strong public email-authentication posture, but it does not validate your internal onboarding or vendor-governance process.</a:t>
            </a:r>
            <a:endParaRPr lang="en-US" sz="1250" dirty="0"/>
          </a:p>
          <a:p>
            <a:pPr indent="0" marL="0">
              <a:lnSpc>
                <a:spcPct val="115000"/>
              </a:lnSpc>
              <a:buNone/>
            </a:pPr>
            <a:endParaRPr lang="en-US" sz="1250" dirty="0"/>
          </a:p>
          <a:p>
            <a:pPr indent="0" marL="0">
              <a:lnSpc>
                <a:spcPct val="115000"/>
              </a:lnSpc>
              <a:buNone/>
            </a:pPr>
            <a:r>
              <a:rPr lang="en-US" sz="1250" dirty="0">
                <a:solidFill>
                  <a:srgbClr val="475467"/>
                </a:solidFill>
                <a:latin typeface="Inter" pitchFamily="34" charset="0"/>
                <a:ea typeface="Inter" pitchFamily="34" charset="-122"/>
                <a:cs typeface="Inter" pitchFamily="34" charset="-120"/>
              </a:rPr>
              <a:t>We recommend:</a:t>
            </a:r>
            <a:endParaRPr lang="en-US" sz="1250" dirty="0"/>
          </a:p>
          <a:p>
            <a:pPr indent="0" marL="0">
              <a:lnSpc>
                <a:spcPct val="115000"/>
              </a:lnSpc>
              <a:buNone/>
            </a:pPr>
            <a:r>
              <a:rPr lang="en-US" sz="1250" dirty="0">
                <a:solidFill>
                  <a:srgbClr val="475467"/>
                </a:solidFill>
                <a:latin typeface="Inter" pitchFamily="34" charset="0"/>
                <a:ea typeface="Inter" pitchFamily="34" charset="-122"/>
                <a:cs typeface="Inter" pitchFamily="34" charset="-120"/>
              </a:rPr>
              <a:t>  1. Preserve this assessment as a baseline for future vendor reviews.</a:t>
            </a:r>
            <a:endParaRPr lang="en-US" sz="1250" dirty="0"/>
          </a:p>
          <a:p>
            <a:pPr indent="0" marL="0">
              <a:lnSpc>
                <a:spcPct val="115000"/>
              </a:lnSpc>
              <a:buNone/>
            </a:pPr>
            <a:r>
              <a:rPr lang="en-US" sz="1250" dirty="0">
                <a:solidFill>
                  <a:srgbClr val="475467"/>
                </a:solidFill>
                <a:latin typeface="Inter" pitchFamily="34" charset="0"/>
                <a:ea typeface="Inter" pitchFamily="34" charset="-122"/>
                <a:cs typeface="Inter" pitchFamily="34" charset="-120"/>
              </a:rPr>
              <a:t>  2. Re-run the assessment after material vendor changes or before key renewals.</a:t>
            </a:r>
            <a:endParaRPr lang="en-US" sz="1250" dirty="0"/>
          </a:p>
          <a:p>
            <a:pPr indent="0" marL="0">
              <a:lnSpc>
                <a:spcPct val="115000"/>
              </a:lnSpc>
              <a:buNone/>
            </a:pPr>
            <a:r>
              <a:rPr lang="en-US" sz="1250" dirty="0">
                <a:solidFill>
                  <a:srgbClr val="475467"/>
                </a:solidFill>
                <a:latin typeface="Inter" pitchFamily="34" charset="0"/>
                <a:ea typeface="Inter" pitchFamily="34" charset="-122"/>
                <a:cs typeface="Inter" pitchFamily="34" charset="-120"/>
              </a:rPr>
              <a:t>  3. Share this report with your compliance or procurement team for documentation.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30-Day Plan</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15/17</a:t>
            </a:r>
            <a:endParaRPr lang="en-US" sz="900" dirty="0"/>
          </a:p>
        </p:txBody>
      </p:sp>
      <p:sp>
        <p:nvSpPr>
          <p:cNvPr id="9" name="Shape 7"/>
          <p:cNvSpPr/>
          <p:nvPr/>
        </p:nvSpPr>
        <p:spPr>
          <a:xfrm>
            <a:off x="914400" y="3337560"/>
            <a:ext cx="10058400" cy="0"/>
          </a:xfrm>
          <a:prstGeom prst="line">
            <a:avLst/>
          </a:prstGeom>
          <a:noFill/>
          <a:ln w="38100">
            <a:solidFill>
              <a:srgbClr val="E4E7EC"/>
            </a:solidFill>
            <a:prstDash val="solid"/>
          </a:ln>
        </p:spPr>
      </p:sp>
      <p:sp>
        <p:nvSpPr>
          <p:cNvPr id="10" name="Shape 8"/>
          <p:cNvSpPr/>
          <p:nvPr/>
        </p:nvSpPr>
        <p:spPr>
          <a:xfrm>
            <a:off x="914400" y="3154680"/>
            <a:ext cx="384048" cy="384048"/>
          </a:xfrm>
          <a:prstGeom prst="ellipse">
            <a:avLst/>
          </a:prstGeom>
          <a:solidFill>
            <a:srgbClr val="0A111F"/>
          </a:solidFill>
          <a:ln w="12700">
            <a:solidFill>
              <a:srgbClr val="0A111F"/>
            </a:solidFill>
            <a:prstDash val="solid"/>
          </a:ln>
        </p:spPr>
      </p:sp>
      <p:sp>
        <p:nvSpPr>
          <p:cNvPr id="11" name="Text 9"/>
          <p:cNvSpPr/>
          <p:nvPr/>
        </p:nvSpPr>
        <p:spPr>
          <a:xfrm>
            <a:off x="274320" y="2697480"/>
            <a:ext cx="1645920" cy="274320"/>
          </a:xfrm>
          <a:prstGeom prst="rect">
            <a:avLst/>
          </a:prstGeom>
          <a:noFill/>
          <a:ln/>
        </p:spPr>
        <p:txBody>
          <a:bodyPr wrap="square" rtlCol="0" anchor="ctr"/>
          <a:lstStyle/>
          <a:p>
            <a:pPr algn="ctr" indent="0" marL="0">
              <a:buNone/>
            </a:pPr>
            <a:r>
              <a:rPr lang="en-US" sz="1200" b="1" dirty="0">
                <a:solidFill>
                  <a:srgbClr val="FFFFFF"/>
                </a:solidFill>
                <a:latin typeface="Inter" pitchFamily="34" charset="0"/>
                <a:ea typeface="Inter" pitchFamily="34" charset="-122"/>
                <a:cs typeface="Inter" pitchFamily="34" charset="-120"/>
              </a:rPr>
              <a:t>Today</a:t>
            </a:r>
            <a:endParaRPr lang="en-US" sz="1200" dirty="0"/>
          </a:p>
        </p:txBody>
      </p:sp>
      <p:sp>
        <p:nvSpPr>
          <p:cNvPr id="12" name="Text 10"/>
          <p:cNvSpPr/>
          <p:nvPr/>
        </p:nvSpPr>
        <p:spPr>
          <a:xfrm>
            <a:off x="0" y="3611880"/>
            <a:ext cx="2194560" cy="914400"/>
          </a:xfrm>
          <a:prstGeom prst="rect">
            <a:avLst/>
          </a:prstGeom>
          <a:noFill/>
          <a:ln/>
        </p:spPr>
        <p:txBody>
          <a:bodyPr wrap="square" rtlCol="0" anchor="ctr"/>
          <a:lstStyle/>
          <a:p>
            <a:pPr algn="ctr" indent="0" marL="0">
              <a:buNone/>
            </a:pPr>
            <a:r>
              <a:rPr lang="en-US" sz="1100" dirty="0">
                <a:solidFill>
                  <a:srgbClr val="475467"/>
                </a:solidFill>
                <a:latin typeface="Inter" pitchFamily="34" charset="0"/>
                <a:ea typeface="Inter" pitchFamily="34" charset="-122"/>
                <a:cs typeface="Inter" pitchFamily="34" charset="-120"/>
              </a:rPr>
              <a:t>Deliver remediation notices</a:t>
            </a:r>
            <a:endParaRPr lang="en-US" sz="1100" dirty="0"/>
          </a:p>
        </p:txBody>
      </p:sp>
      <p:sp>
        <p:nvSpPr>
          <p:cNvPr id="13" name="Shape 11"/>
          <p:cNvSpPr/>
          <p:nvPr/>
        </p:nvSpPr>
        <p:spPr>
          <a:xfrm>
            <a:off x="4114800" y="3154680"/>
            <a:ext cx="384048" cy="384048"/>
          </a:xfrm>
          <a:prstGeom prst="ellipse">
            <a:avLst/>
          </a:prstGeom>
          <a:solidFill>
            <a:srgbClr val="E4E7EC"/>
          </a:solidFill>
          <a:ln w="12700">
            <a:solidFill>
              <a:srgbClr val="E4E7EC"/>
            </a:solidFill>
            <a:prstDash val="solid"/>
          </a:ln>
        </p:spPr>
      </p:sp>
      <p:sp>
        <p:nvSpPr>
          <p:cNvPr id="14" name="Text 12"/>
          <p:cNvSpPr/>
          <p:nvPr/>
        </p:nvSpPr>
        <p:spPr>
          <a:xfrm>
            <a:off x="3474720" y="2697480"/>
            <a:ext cx="1645920" cy="274320"/>
          </a:xfrm>
          <a:prstGeom prst="rect">
            <a:avLst/>
          </a:prstGeom>
          <a:noFill/>
          <a:ln/>
        </p:spPr>
        <p:txBody>
          <a:bodyPr wrap="square" rtlCol="0" anchor="ctr"/>
          <a:lstStyle/>
          <a:p>
            <a:pPr algn="ctr" indent="0" marL="0">
              <a:buNone/>
            </a:pPr>
            <a:r>
              <a:rPr lang="en-US" sz="1200" b="1" dirty="0">
                <a:solidFill>
                  <a:srgbClr val="667085"/>
                </a:solidFill>
                <a:latin typeface="Inter" pitchFamily="34" charset="0"/>
                <a:ea typeface="Inter" pitchFamily="34" charset="-122"/>
                <a:cs typeface="Inter" pitchFamily="34" charset="-120"/>
              </a:rPr>
              <a:t>Week 2</a:t>
            </a:r>
            <a:endParaRPr lang="en-US" sz="1200" dirty="0"/>
          </a:p>
        </p:txBody>
      </p:sp>
      <p:sp>
        <p:nvSpPr>
          <p:cNvPr id="15" name="Text 13"/>
          <p:cNvSpPr/>
          <p:nvPr/>
        </p:nvSpPr>
        <p:spPr>
          <a:xfrm>
            <a:off x="3200400" y="3611880"/>
            <a:ext cx="2194560" cy="914400"/>
          </a:xfrm>
          <a:prstGeom prst="rect">
            <a:avLst/>
          </a:prstGeom>
          <a:noFill/>
          <a:ln/>
        </p:spPr>
        <p:txBody>
          <a:bodyPr wrap="square" rtlCol="0" anchor="ctr"/>
          <a:lstStyle/>
          <a:p>
            <a:pPr algn="ctr" indent="0" marL="0">
              <a:buNone/>
            </a:pPr>
            <a:r>
              <a:rPr lang="en-US" sz="1100" dirty="0">
                <a:solidFill>
                  <a:srgbClr val="475467"/>
                </a:solidFill>
                <a:latin typeface="Inter" pitchFamily="34" charset="0"/>
                <a:ea typeface="Inter" pitchFamily="34" charset="-122"/>
                <a:cs typeface="Inter" pitchFamily="34" charset="-120"/>
              </a:rPr>
              <a:t>Vendor follow-up</a:t>
            </a:r>
            <a:endParaRPr lang="en-US" sz="1100" dirty="0"/>
          </a:p>
        </p:txBody>
      </p:sp>
      <p:sp>
        <p:nvSpPr>
          <p:cNvPr id="16" name="Shape 14"/>
          <p:cNvSpPr/>
          <p:nvPr/>
        </p:nvSpPr>
        <p:spPr>
          <a:xfrm>
            <a:off x="7315200" y="3154680"/>
            <a:ext cx="384048" cy="384048"/>
          </a:xfrm>
          <a:prstGeom prst="ellipse">
            <a:avLst/>
          </a:prstGeom>
          <a:solidFill>
            <a:srgbClr val="E4E7EC"/>
          </a:solidFill>
          <a:ln w="12700">
            <a:solidFill>
              <a:srgbClr val="E4E7EC"/>
            </a:solidFill>
            <a:prstDash val="solid"/>
          </a:ln>
        </p:spPr>
      </p:sp>
      <p:sp>
        <p:nvSpPr>
          <p:cNvPr id="17" name="Text 15"/>
          <p:cNvSpPr/>
          <p:nvPr/>
        </p:nvSpPr>
        <p:spPr>
          <a:xfrm>
            <a:off x="6675120" y="2697480"/>
            <a:ext cx="1645920" cy="274320"/>
          </a:xfrm>
          <a:prstGeom prst="rect">
            <a:avLst/>
          </a:prstGeom>
          <a:noFill/>
          <a:ln/>
        </p:spPr>
        <p:txBody>
          <a:bodyPr wrap="square" rtlCol="0" anchor="ctr"/>
          <a:lstStyle/>
          <a:p>
            <a:pPr algn="ctr" indent="0" marL="0">
              <a:buNone/>
            </a:pPr>
            <a:r>
              <a:rPr lang="en-US" sz="1200" b="1" dirty="0">
                <a:solidFill>
                  <a:srgbClr val="667085"/>
                </a:solidFill>
                <a:latin typeface="Inter" pitchFamily="34" charset="0"/>
                <a:ea typeface="Inter" pitchFamily="34" charset="-122"/>
                <a:cs typeface="Inter" pitchFamily="34" charset="-120"/>
              </a:rPr>
              <a:t>Week 4</a:t>
            </a:r>
            <a:endParaRPr lang="en-US" sz="1200" dirty="0"/>
          </a:p>
        </p:txBody>
      </p:sp>
      <p:sp>
        <p:nvSpPr>
          <p:cNvPr id="18" name="Text 16"/>
          <p:cNvSpPr/>
          <p:nvPr/>
        </p:nvSpPr>
        <p:spPr>
          <a:xfrm>
            <a:off x="6400800" y="3611880"/>
            <a:ext cx="2194560" cy="914400"/>
          </a:xfrm>
          <a:prstGeom prst="rect">
            <a:avLst/>
          </a:prstGeom>
          <a:noFill/>
          <a:ln/>
        </p:spPr>
        <p:txBody>
          <a:bodyPr wrap="square" rtlCol="0" anchor="ctr"/>
          <a:lstStyle/>
          <a:p>
            <a:pPr algn="ctr" indent="0" marL="0">
              <a:buNone/>
            </a:pPr>
            <a:r>
              <a:rPr lang="en-US" sz="1100" dirty="0">
                <a:solidFill>
                  <a:srgbClr val="475467"/>
                </a:solidFill>
                <a:latin typeface="Inter" pitchFamily="34" charset="0"/>
                <a:ea typeface="Inter" pitchFamily="34" charset="-122"/>
                <a:cs typeface="Inter" pitchFamily="34" charset="-120"/>
              </a:rPr>
              <a:t>Rescan validation</a:t>
            </a:r>
            <a:endParaRPr lang="en-US" sz="1100" dirty="0"/>
          </a:p>
        </p:txBody>
      </p:sp>
      <p:sp>
        <p:nvSpPr>
          <p:cNvPr id="19" name="Shape 17"/>
          <p:cNvSpPr/>
          <p:nvPr/>
        </p:nvSpPr>
        <p:spPr>
          <a:xfrm>
            <a:off x="10515600" y="3154680"/>
            <a:ext cx="384048" cy="384048"/>
          </a:xfrm>
          <a:prstGeom prst="ellipse">
            <a:avLst/>
          </a:prstGeom>
          <a:solidFill>
            <a:srgbClr val="027A48"/>
          </a:solidFill>
          <a:ln w="12700">
            <a:solidFill>
              <a:srgbClr val="027A48"/>
            </a:solidFill>
            <a:prstDash val="solid"/>
          </a:ln>
        </p:spPr>
      </p:sp>
      <p:sp>
        <p:nvSpPr>
          <p:cNvPr id="20" name="Text 18"/>
          <p:cNvSpPr/>
          <p:nvPr/>
        </p:nvSpPr>
        <p:spPr>
          <a:xfrm>
            <a:off x="9875520" y="2697480"/>
            <a:ext cx="1645920" cy="274320"/>
          </a:xfrm>
          <a:prstGeom prst="rect">
            <a:avLst/>
          </a:prstGeom>
          <a:noFill/>
          <a:ln/>
        </p:spPr>
        <p:txBody>
          <a:bodyPr wrap="square" rtlCol="0" anchor="ctr"/>
          <a:lstStyle/>
          <a:p>
            <a:pPr algn="ctr" indent="0" marL="0">
              <a:buNone/>
            </a:pPr>
            <a:r>
              <a:rPr lang="en-US" sz="1200" b="1" dirty="0">
                <a:solidFill>
                  <a:srgbClr val="FFFFFF"/>
                </a:solidFill>
                <a:latin typeface="Inter" pitchFamily="34" charset="0"/>
                <a:ea typeface="Inter" pitchFamily="34" charset="-122"/>
                <a:cs typeface="Inter" pitchFamily="34" charset="-120"/>
              </a:rPr>
              <a:t>Day 30</a:t>
            </a:r>
            <a:endParaRPr lang="en-US" sz="1200" dirty="0"/>
          </a:p>
        </p:txBody>
      </p:sp>
      <p:sp>
        <p:nvSpPr>
          <p:cNvPr id="21" name="Text 19"/>
          <p:cNvSpPr/>
          <p:nvPr/>
        </p:nvSpPr>
        <p:spPr>
          <a:xfrm>
            <a:off x="9601200" y="3611880"/>
            <a:ext cx="2194560" cy="914400"/>
          </a:xfrm>
          <a:prstGeom prst="rect">
            <a:avLst/>
          </a:prstGeom>
          <a:noFill/>
          <a:ln/>
        </p:spPr>
        <p:txBody>
          <a:bodyPr wrap="square" rtlCol="0" anchor="ctr"/>
          <a:lstStyle/>
          <a:p>
            <a:pPr algn="ctr" indent="0" marL="0">
              <a:buNone/>
            </a:pPr>
            <a:r>
              <a:rPr lang="en-US" sz="1100" dirty="0">
                <a:solidFill>
                  <a:srgbClr val="475467"/>
                </a:solidFill>
                <a:latin typeface="Inter" pitchFamily="34" charset="0"/>
                <a:ea typeface="Inter" pitchFamily="34" charset="-122"/>
                <a:cs typeface="Inter" pitchFamily="34" charset="-120"/>
              </a:rPr>
              <a:t>Posture improvement report</a:t>
            </a:r>
            <a:endParaRPr lang="en-US" sz="1100" dirty="0"/>
          </a:p>
        </p:txBody>
      </p:sp>
      <p:sp>
        <p:nvSpPr>
          <p:cNvPr id="22" name="Shape 20"/>
          <p:cNvSpPr/>
          <p:nvPr/>
        </p:nvSpPr>
        <p:spPr>
          <a:xfrm>
            <a:off x="548640" y="5715000"/>
            <a:ext cx="11091672" cy="822960"/>
          </a:xfrm>
          <a:prstGeom prst="rect">
            <a:avLst/>
          </a:prstGeom>
          <a:solidFill>
            <a:srgbClr val="FFFFFF"/>
          </a:solidFill>
          <a:ln w="12700">
            <a:solidFill>
              <a:srgbClr val="E4E7EC"/>
            </a:solidFill>
            <a:prstDash val="solid"/>
          </a:ln>
        </p:spPr>
      </p:sp>
      <p:sp>
        <p:nvSpPr>
          <p:cNvPr id="23" name="Shape 21"/>
          <p:cNvSpPr/>
          <p:nvPr/>
        </p:nvSpPr>
        <p:spPr>
          <a:xfrm>
            <a:off x="548640" y="5715000"/>
            <a:ext cx="11091672" cy="73152"/>
          </a:xfrm>
          <a:prstGeom prst="rect">
            <a:avLst/>
          </a:prstGeom>
          <a:solidFill>
            <a:srgbClr val="EBA937"/>
          </a:solidFill>
          <a:ln/>
        </p:spPr>
      </p:sp>
      <p:sp>
        <p:nvSpPr>
          <p:cNvPr id="24" name="Text 22"/>
          <p:cNvSpPr/>
          <p:nvPr/>
        </p:nvSpPr>
        <p:spPr>
          <a:xfrm>
            <a:off x="777240" y="5925312"/>
            <a:ext cx="10698480" cy="365760"/>
          </a:xfrm>
          <a:prstGeom prst="rect">
            <a:avLst/>
          </a:prstGeom>
          <a:noFill/>
          <a:ln/>
        </p:spPr>
        <p:txBody>
          <a:bodyPr wrap="square" rtlCol="0" anchor="ctr"/>
          <a:lstStyle/>
          <a:p>
            <a:pPr algn="ctr" indent="0" marL="0">
              <a:buNone/>
            </a:pPr>
            <a:r>
              <a:rPr lang="en-US" sz="1800" b="1" dirty="0">
                <a:solidFill>
                  <a:srgbClr val="0A111F"/>
                </a:solidFill>
                <a:latin typeface="Lora" pitchFamily="34" charset="0"/>
                <a:ea typeface="Lora" pitchFamily="34" charset="-122"/>
                <a:cs typeface="Lora" pitchFamily="34" charset="-120"/>
              </a:rPr>
              <a:t>Recommended Next Step: Confirm Follow-Up Review Date.</a:t>
            </a:r>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Methodology &amp; Scope</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16/17</a:t>
            </a:r>
            <a:endParaRPr lang="en-US" sz="900" dirty="0"/>
          </a:p>
        </p:txBody>
      </p:sp>
      <p:sp>
        <p:nvSpPr>
          <p:cNvPr id="9" name="Shape 7"/>
          <p:cNvSpPr/>
          <p:nvPr/>
        </p:nvSpPr>
        <p:spPr>
          <a:xfrm>
            <a:off x="548640" y="1234440"/>
            <a:ext cx="11091672" cy="5212080"/>
          </a:xfrm>
          <a:prstGeom prst="rect">
            <a:avLst/>
          </a:prstGeom>
          <a:solidFill>
            <a:srgbClr val="FFFFFF"/>
          </a:solidFill>
          <a:ln w="12700">
            <a:solidFill>
              <a:srgbClr val="E4E7EC"/>
            </a:solidFill>
            <a:prstDash val="solid"/>
          </a:ln>
        </p:spPr>
      </p:sp>
      <p:sp>
        <p:nvSpPr>
          <p:cNvPr id="10" name="Shape 8"/>
          <p:cNvSpPr/>
          <p:nvPr/>
        </p:nvSpPr>
        <p:spPr>
          <a:xfrm>
            <a:off x="548640" y="1234440"/>
            <a:ext cx="11091672" cy="73152"/>
          </a:xfrm>
          <a:prstGeom prst="rect">
            <a:avLst/>
          </a:prstGeom>
          <a:solidFill>
            <a:srgbClr val="EBA937"/>
          </a:solidFill>
          <a:ln/>
        </p:spPr>
      </p:sp>
      <p:sp>
        <p:nvSpPr>
          <p:cNvPr id="11" name="Text 9"/>
          <p:cNvSpPr/>
          <p:nvPr/>
        </p:nvSpPr>
        <p:spPr>
          <a:xfrm>
            <a:off x="822960" y="1508760"/>
            <a:ext cx="10515600" cy="4297680"/>
          </a:xfrm>
          <a:prstGeom prst="rect">
            <a:avLst/>
          </a:prstGeom>
          <a:noFill/>
          <a:ln/>
        </p:spPr>
        <p:txBody>
          <a:bodyPr wrap="square" rtlCol="0" anchor="ctr"/>
          <a:lstStyle/>
          <a:p>
            <a:pPr indent="0" marL="0">
              <a:lnSpc>
                <a:spcPct val="115000"/>
              </a:lnSpc>
              <a:buNone/>
            </a:pPr>
            <a:r>
              <a:rPr lang="en-US" sz="1400" dirty="0">
                <a:solidFill>
                  <a:srgbClr val="475467"/>
                </a:solidFill>
                <a:latin typeface="Inter" pitchFamily="34" charset="0"/>
                <a:ea typeface="Inter" pitchFamily="34" charset="-122"/>
                <a:cs typeface="Inter" pitchFamily="34" charset="-120"/>
              </a:rPr>
              <a:t>• Scope: External, non-intrusive audit based on public DNS signals, lightweight public-web validation, authoritative registration context, and selected external reputation and threat-intelligence signals used as corroborating inputs (for example SPF, DMARC, MX, DNSSEC, TLS-RPT, MTA-STS, BIMI, RDAP, and selected reputation signals).</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Limitations: DKIM selectors cannot be exhaustively validated without internal vendor knowledge; selector guessing is informational.</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Snapshot: Results reflect a point-in-time configuration; vendor settings can change at any time.</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Disclaimer: This report identifies spoofing exposure and email security posture; it is not a full internal security assessment of the vendor. Selected external reputation signals are corroborating inputs, not standalone proof, and may include false positives or false negatives.</a:t>
            </a:r>
            <a:endParaRPr lang="en-US" sz="1400" dirty="0"/>
          </a:p>
        </p:txBody>
      </p:sp>
      <p:sp>
        <p:nvSpPr>
          <p:cNvPr id="12" name="Text 10"/>
          <p:cNvSpPr/>
          <p:nvPr/>
        </p:nvSpPr>
        <p:spPr>
          <a:xfrm>
            <a:off x="822960" y="5989320"/>
            <a:ext cx="10515600" cy="274320"/>
          </a:xfrm>
          <a:prstGeom prst="rect">
            <a:avLst/>
          </a:prstGeom>
          <a:noFill/>
          <a:ln/>
        </p:spPr>
        <p:txBody>
          <a:bodyPr wrap="square" rtlCol="0" anchor="ctr"/>
          <a:lstStyle/>
          <a:p>
            <a:pPr indent="0" marL="0">
              <a:buNone/>
            </a:pPr>
            <a:r>
              <a:rPr lang="en-US" sz="1100" dirty="0">
                <a:solidFill>
                  <a:srgbClr val="667085"/>
                </a:solidFill>
                <a:latin typeface="Inter" pitchFamily="34" charset="0"/>
                <a:ea typeface="Inter" pitchFamily="34" charset="-122"/>
                <a:cs typeface="Inter" pitchFamily="34" charset="-120"/>
              </a:rPr>
              <a:t>For procurement/legal use: Attach this deck to the vendor remediation request or annual risk review packet.</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Disclaimer</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17/17</a:t>
            </a:r>
            <a:endParaRPr lang="en-US" sz="900" dirty="0"/>
          </a:p>
        </p:txBody>
      </p:sp>
      <p:sp>
        <p:nvSpPr>
          <p:cNvPr id="9" name="Shape 7"/>
          <p:cNvSpPr/>
          <p:nvPr/>
        </p:nvSpPr>
        <p:spPr>
          <a:xfrm>
            <a:off x="548640" y="1234440"/>
            <a:ext cx="11091672" cy="5212080"/>
          </a:xfrm>
          <a:prstGeom prst="rect">
            <a:avLst/>
          </a:prstGeom>
          <a:solidFill>
            <a:srgbClr val="FFFFFF"/>
          </a:solidFill>
          <a:ln w="12700">
            <a:solidFill>
              <a:srgbClr val="E4E7EC"/>
            </a:solidFill>
            <a:prstDash val="solid"/>
          </a:ln>
        </p:spPr>
      </p:sp>
      <p:sp>
        <p:nvSpPr>
          <p:cNvPr id="10" name="Shape 8"/>
          <p:cNvSpPr/>
          <p:nvPr/>
        </p:nvSpPr>
        <p:spPr>
          <a:xfrm>
            <a:off x="548640" y="1234440"/>
            <a:ext cx="11091672" cy="73152"/>
          </a:xfrm>
          <a:prstGeom prst="rect">
            <a:avLst/>
          </a:prstGeom>
          <a:solidFill>
            <a:srgbClr val="EBA937"/>
          </a:solidFill>
          <a:ln/>
        </p:spPr>
      </p:sp>
      <p:sp>
        <p:nvSpPr>
          <p:cNvPr id="11" name="Text 9"/>
          <p:cNvSpPr/>
          <p:nvPr/>
        </p:nvSpPr>
        <p:spPr>
          <a:xfrm>
            <a:off x="822960" y="1508760"/>
            <a:ext cx="10515600" cy="4480560"/>
          </a:xfrm>
          <a:prstGeom prst="rect">
            <a:avLst/>
          </a:prstGeom>
          <a:noFill/>
          <a:ln/>
        </p:spPr>
        <p:txBody>
          <a:bodyPr wrap="square" rtlCol="0" anchor="ctr"/>
          <a:lstStyle/>
          <a:p>
            <a:pPr indent="0" marL="0">
              <a:lnSpc>
                <a:spcPct val="115000"/>
              </a:lnSpc>
              <a:buNone/>
            </a:pPr>
            <a:r>
              <a:rPr lang="en-US" sz="1400" dirty="0">
                <a:solidFill>
                  <a:srgbClr val="475467"/>
                </a:solidFill>
                <a:latin typeface="Inter" pitchFamily="34" charset="0"/>
                <a:ea typeface="Inter" pitchFamily="34" charset="-122"/>
                <a:cs typeface="Inter" pitchFamily="34" charset="-120"/>
              </a:rPr>
              <a:t>• External, non-intrusive analysis only: We analyze publicly available DNS records, lightweight public-web signals, registration context, and selected external reputation and threat-intelligence signals used as corroborating inputs; no penetration testing, system access, authentication attempts, or test emails.</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Provider-agnostic: We do not endorse or certify any email service provider or DNS host.</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No professional advice: Not legal, regulatory, insurance, or professional cybersecurity advice.</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No guarantee: Low risk does not mean breach-proof; critical risk does not guarantee a breach.</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Accuracy limits: DNS propagation, host behavior, and third-party source availability may affect results. Selected external signals are useful but not perfect and may include false positives or false negatives. VendorRiskDiagnostic does not redistribute raw third-party threat-intelligence data.</a:t>
            </a:r>
            <a:endParaRPr lang="en-US" sz="1400" dirty="0"/>
          </a:p>
          <a:p>
            <a:pPr indent="0" marL="0">
              <a:lnSpc>
                <a:spcPct val="115000"/>
              </a:lnSpc>
              <a:buNone/>
            </a:pPr>
            <a:r>
              <a:rPr lang="en-US" sz="1400" dirty="0">
                <a:solidFill>
                  <a:srgbClr val="475467"/>
                </a:solidFill>
                <a:latin typeface="Inter" pitchFamily="34" charset="0"/>
                <a:ea typeface="Inter" pitchFamily="34" charset="-122"/>
                <a:cs typeface="Inter" pitchFamily="34" charset="-120"/>
              </a:rPr>
              <a:t>• AS-IS &amp; liability cap: Reports are provided “AS IS”. Total aggregate liability will not exceed the amount paid for the specific audit/report.</a:t>
            </a:r>
            <a:endParaRPr lang="en-US" sz="1400" dirty="0"/>
          </a:p>
        </p:txBody>
      </p:sp>
      <p:sp>
        <p:nvSpPr>
          <p:cNvPr id="12" name="Text 10"/>
          <p:cNvSpPr/>
          <p:nvPr/>
        </p:nvSpPr>
        <p:spPr>
          <a:xfrm>
            <a:off x="822960" y="5989320"/>
            <a:ext cx="10515600" cy="274320"/>
          </a:xfrm>
          <a:prstGeom prst="rect">
            <a:avLst/>
          </a:prstGeom>
          <a:noFill/>
          <a:ln/>
        </p:spPr>
        <p:txBody>
          <a:bodyPr wrap="square" rtlCol="0" anchor="ctr"/>
          <a:lstStyle/>
          <a:p>
            <a:pPr indent="0" marL="0">
              <a:buNone/>
            </a:pPr>
            <a:r>
              <a:rPr lang="en-US" sz="1100" dirty="0">
                <a:solidFill>
                  <a:srgbClr val="667085"/>
                </a:solidFill>
                <a:latin typeface="Inter" pitchFamily="34" charset="0"/>
                <a:ea typeface="Inter" pitchFamily="34" charset="-122"/>
                <a:cs typeface="Inter" pitchFamily="34" charset="-120"/>
              </a:rPr>
              <a:t>Full terms are governed by the Terms of Service and Privacy Policy.</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Score at a Glance</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2/17</a:t>
            </a:r>
            <a:endParaRPr lang="en-US" sz="900" dirty="0"/>
          </a:p>
        </p:txBody>
      </p:sp>
      <p:sp>
        <p:nvSpPr>
          <p:cNvPr id="9" name="Shape 7"/>
          <p:cNvSpPr/>
          <p:nvPr/>
        </p:nvSpPr>
        <p:spPr>
          <a:xfrm>
            <a:off x="1280160" y="1508760"/>
            <a:ext cx="2194560" cy="2194560"/>
          </a:xfrm>
          <a:prstGeom prst="ellipse">
            <a:avLst/>
          </a:prstGeom>
          <a:solidFill>
            <a:srgbClr val="027A48"/>
          </a:solidFill>
          <a:ln w="12700">
            <a:solidFill>
              <a:srgbClr val="027A48"/>
            </a:solidFill>
            <a:prstDash val="solid"/>
          </a:ln>
        </p:spPr>
      </p:sp>
      <p:sp>
        <p:nvSpPr>
          <p:cNvPr id="10" name="Shape 8"/>
          <p:cNvSpPr/>
          <p:nvPr/>
        </p:nvSpPr>
        <p:spPr>
          <a:xfrm>
            <a:off x="1444752" y="1673352"/>
            <a:ext cx="1865376" cy="1865376"/>
          </a:xfrm>
          <a:prstGeom prst="ellipse">
            <a:avLst/>
          </a:prstGeom>
          <a:solidFill>
            <a:srgbClr val="FFFFFF"/>
          </a:solidFill>
          <a:ln w="12700">
            <a:solidFill>
              <a:srgbClr val="FFFFFF"/>
            </a:solidFill>
            <a:prstDash val="solid"/>
          </a:ln>
        </p:spPr>
      </p:sp>
      <p:sp>
        <p:nvSpPr>
          <p:cNvPr id="11" name="Text 9"/>
          <p:cNvSpPr/>
          <p:nvPr/>
        </p:nvSpPr>
        <p:spPr>
          <a:xfrm>
            <a:off x="1280160" y="1920240"/>
            <a:ext cx="2194560" cy="914400"/>
          </a:xfrm>
          <a:prstGeom prst="rect">
            <a:avLst/>
          </a:prstGeom>
          <a:noFill/>
          <a:ln/>
        </p:spPr>
        <p:txBody>
          <a:bodyPr wrap="square" rtlCol="0" anchor="ctr"/>
          <a:lstStyle/>
          <a:p>
            <a:pPr algn="ctr" indent="0" marL="0">
              <a:buNone/>
            </a:pPr>
            <a:r>
              <a:rPr lang="en-US" sz="5600" b="1" dirty="0">
                <a:solidFill>
                  <a:srgbClr val="027A48"/>
                </a:solidFill>
                <a:latin typeface="Manrope" pitchFamily="34" charset="0"/>
                <a:ea typeface="Manrope" pitchFamily="34" charset="-122"/>
                <a:cs typeface="Manrope" pitchFamily="34" charset="-120"/>
              </a:rPr>
              <a:t>97</a:t>
            </a:r>
            <a:endParaRPr lang="en-US" sz="5600" dirty="0"/>
          </a:p>
        </p:txBody>
      </p:sp>
      <p:sp>
        <p:nvSpPr>
          <p:cNvPr id="12" name="Text 10"/>
          <p:cNvSpPr/>
          <p:nvPr/>
        </p:nvSpPr>
        <p:spPr>
          <a:xfrm>
            <a:off x="1280160" y="2743200"/>
            <a:ext cx="2194560" cy="365760"/>
          </a:xfrm>
          <a:prstGeom prst="rect">
            <a:avLst/>
          </a:prstGeom>
          <a:noFill/>
          <a:ln/>
        </p:spPr>
        <p:txBody>
          <a:bodyPr wrap="square" rtlCol="0" anchor="ctr"/>
          <a:lstStyle/>
          <a:p>
            <a:pPr algn="ctr" indent="0" marL="0">
              <a:buNone/>
            </a:pPr>
            <a:r>
              <a:rPr lang="en-US" sz="1400" dirty="0">
                <a:solidFill>
                  <a:srgbClr val="667085"/>
                </a:solidFill>
                <a:latin typeface="Inter" pitchFamily="34" charset="0"/>
                <a:ea typeface="Inter" pitchFamily="34" charset="-122"/>
                <a:cs typeface="Inter" pitchFamily="34" charset="-120"/>
              </a:rPr>
              <a:t>/ 100</a:t>
            </a:r>
            <a:endParaRPr lang="en-US" sz="1400" dirty="0"/>
          </a:p>
        </p:txBody>
      </p:sp>
      <p:sp>
        <p:nvSpPr>
          <p:cNvPr id="13" name="Shape 11"/>
          <p:cNvSpPr/>
          <p:nvPr/>
        </p:nvSpPr>
        <p:spPr>
          <a:xfrm>
            <a:off x="1600200" y="3886200"/>
            <a:ext cx="1554480" cy="347472"/>
          </a:xfrm>
          <a:prstGeom prst="roundRect">
            <a:avLst/>
          </a:prstGeom>
          <a:solidFill>
            <a:srgbClr val="027A48">
              <a:alpha val="15000"/>
            </a:srgbClr>
          </a:solidFill>
          <a:ln w="12700">
            <a:solidFill>
              <a:srgbClr val="027A48"/>
            </a:solidFill>
            <a:prstDash val="solid"/>
          </a:ln>
        </p:spPr>
      </p:sp>
      <p:sp>
        <p:nvSpPr>
          <p:cNvPr id="14" name="Text 12"/>
          <p:cNvSpPr/>
          <p:nvPr/>
        </p:nvSpPr>
        <p:spPr>
          <a:xfrm>
            <a:off x="1600200" y="3904488"/>
            <a:ext cx="1554480" cy="310896"/>
          </a:xfrm>
          <a:prstGeom prst="rect">
            <a:avLst/>
          </a:prstGeom>
          <a:noFill/>
          <a:ln/>
        </p:spPr>
        <p:txBody>
          <a:bodyPr wrap="square" rtlCol="0" anchor="ctr"/>
          <a:lstStyle/>
          <a:p>
            <a:pPr algn="ctr" indent="0" marL="0">
              <a:buNone/>
            </a:pPr>
            <a:r>
              <a:rPr lang="en-US" sz="1300" b="1" dirty="0">
                <a:solidFill>
                  <a:srgbClr val="027A48"/>
                </a:solidFill>
                <a:latin typeface="Inter" pitchFamily="34" charset="0"/>
                <a:ea typeface="Inter" pitchFamily="34" charset="-122"/>
                <a:cs typeface="Inter" pitchFamily="34" charset="-120"/>
              </a:rPr>
              <a:t>Strong</a:t>
            </a:r>
            <a:endParaRPr lang="en-US" sz="1300" dirty="0"/>
          </a:p>
        </p:txBody>
      </p:sp>
      <p:sp>
        <p:nvSpPr>
          <p:cNvPr id="15" name="Text 13"/>
          <p:cNvSpPr/>
          <p:nvPr/>
        </p:nvSpPr>
        <p:spPr>
          <a:xfrm>
            <a:off x="4023360" y="1325880"/>
            <a:ext cx="4114800" cy="320040"/>
          </a:xfrm>
          <a:prstGeom prst="rect">
            <a:avLst/>
          </a:prstGeom>
          <a:noFill/>
          <a:ln/>
        </p:spPr>
        <p:txBody>
          <a:bodyPr wrap="square" rtlCol="0" anchor="ctr"/>
          <a:lstStyle/>
          <a:p>
            <a:pPr indent="0" marL="0">
              <a:buNone/>
            </a:pPr>
            <a:r>
              <a:rPr lang="en-US" sz="1600" b="1" dirty="0">
                <a:solidFill>
                  <a:srgbClr val="101828"/>
                </a:solidFill>
                <a:latin typeface="Lora" pitchFamily="34" charset="0"/>
                <a:ea typeface="Lora" pitchFamily="34" charset="-122"/>
                <a:cs typeface="Lora" pitchFamily="34" charset="-120"/>
              </a:rPr>
              <a:t>Risk Distribution</a:t>
            </a:r>
            <a:endParaRPr lang="en-US" sz="1600" dirty="0"/>
          </a:p>
        </p:txBody>
      </p:sp>
      <p:sp>
        <p:nvSpPr>
          <p:cNvPr id="16" name="Shape 14"/>
          <p:cNvSpPr/>
          <p:nvPr/>
        </p:nvSpPr>
        <p:spPr>
          <a:xfrm>
            <a:off x="4023360" y="1737360"/>
            <a:ext cx="1828800" cy="640080"/>
          </a:xfrm>
          <a:prstGeom prst="roundRect">
            <a:avLst/>
          </a:prstGeom>
          <a:solidFill>
            <a:srgbClr val="FFFFFF"/>
          </a:solidFill>
          <a:ln w="12700">
            <a:solidFill>
              <a:srgbClr val="E4E7EC"/>
            </a:solidFill>
            <a:prstDash val="solid"/>
          </a:ln>
        </p:spPr>
      </p:sp>
      <p:sp>
        <p:nvSpPr>
          <p:cNvPr id="17" name="Shape 15"/>
          <p:cNvSpPr/>
          <p:nvPr/>
        </p:nvSpPr>
        <p:spPr>
          <a:xfrm>
            <a:off x="4023360" y="1737360"/>
            <a:ext cx="1828800" cy="54864"/>
          </a:xfrm>
          <a:prstGeom prst="rect">
            <a:avLst/>
          </a:prstGeom>
          <a:solidFill>
            <a:srgbClr val="F04438"/>
          </a:solidFill>
          <a:ln/>
        </p:spPr>
      </p:sp>
      <p:sp>
        <p:nvSpPr>
          <p:cNvPr id="18" name="Text 16"/>
          <p:cNvSpPr/>
          <p:nvPr/>
        </p:nvSpPr>
        <p:spPr>
          <a:xfrm>
            <a:off x="4023360" y="1810512"/>
            <a:ext cx="1828800" cy="292608"/>
          </a:xfrm>
          <a:prstGeom prst="rect">
            <a:avLst/>
          </a:prstGeom>
          <a:noFill/>
          <a:ln/>
        </p:spPr>
        <p:txBody>
          <a:bodyPr wrap="square" rtlCol="0" anchor="ctr"/>
          <a:lstStyle/>
          <a:p>
            <a:pPr algn="ctr" indent="0" marL="0">
              <a:buNone/>
            </a:pPr>
            <a:r>
              <a:rPr lang="en-US" sz="2200" b="1" dirty="0">
                <a:solidFill>
                  <a:srgbClr val="F04438"/>
                </a:solidFill>
                <a:latin typeface="Manrope" pitchFamily="34" charset="0"/>
                <a:ea typeface="Manrope" pitchFamily="34" charset="-122"/>
                <a:cs typeface="Manrope" pitchFamily="34" charset="-120"/>
              </a:rPr>
              <a:t>0</a:t>
            </a:r>
            <a:endParaRPr lang="en-US" sz="2200" dirty="0"/>
          </a:p>
        </p:txBody>
      </p:sp>
      <p:sp>
        <p:nvSpPr>
          <p:cNvPr id="19" name="Text 17"/>
          <p:cNvSpPr/>
          <p:nvPr/>
        </p:nvSpPr>
        <p:spPr>
          <a:xfrm>
            <a:off x="4023360" y="2084832"/>
            <a:ext cx="1828800" cy="201168"/>
          </a:xfrm>
          <a:prstGeom prst="rect">
            <a:avLst/>
          </a:prstGeom>
          <a:noFill/>
          <a:ln/>
        </p:spPr>
        <p:txBody>
          <a:bodyPr wrap="square" rtlCol="0" anchor="ctr"/>
          <a:lstStyle/>
          <a:p>
            <a:pPr algn="ctr" indent="0" marL="0">
              <a:buNone/>
            </a:pPr>
            <a:r>
              <a:rPr lang="en-US" sz="900" dirty="0">
                <a:solidFill>
                  <a:srgbClr val="667085"/>
                </a:solidFill>
                <a:latin typeface="Inter" pitchFamily="34" charset="0"/>
                <a:ea typeface="Inter" pitchFamily="34" charset="-122"/>
                <a:cs typeface="Inter" pitchFamily="34" charset="-120"/>
              </a:rPr>
              <a:t>CRITICAL</a:t>
            </a:r>
            <a:endParaRPr lang="en-US" sz="900" dirty="0"/>
          </a:p>
        </p:txBody>
      </p:sp>
      <p:sp>
        <p:nvSpPr>
          <p:cNvPr id="20" name="Shape 18"/>
          <p:cNvSpPr/>
          <p:nvPr/>
        </p:nvSpPr>
        <p:spPr>
          <a:xfrm>
            <a:off x="5989320" y="1737360"/>
            <a:ext cx="1828800" cy="640080"/>
          </a:xfrm>
          <a:prstGeom prst="roundRect">
            <a:avLst/>
          </a:prstGeom>
          <a:solidFill>
            <a:srgbClr val="FFFFFF"/>
          </a:solidFill>
          <a:ln w="12700">
            <a:solidFill>
              <a:srgbClr val="E4E7EC"/>
            </a:solidFill>
            <a:prstDash val="solid"/>
          </a:ln>
        </p:spPr>
      </p:sp>
      <p:sp>
        <p:nvSpPr>
          <p:cNvPr id="21" name="Shape 19"/>
          <p:cNvSpPr/>
          <p:nvPr/>
        </p:nvSpPr>
        <p:spPr>
          <a:xfrm>
            <a:off x="5989320" y="1737360"/>
            <a:ext cx="1828800" cy="54864"/>
          </a:xfrm>
          <a:prstGeom prst="rect">
            <a:avLst/>
          </a:prstGeom>
          <a:solidFill>
            <a:srgbClr val="E04F16"/>
          </a:solidFill>
          <a:ln/>
        </p:spPr>
      </p:sp>
      <p:sp>
        <p:nvSpPr>
          <p:cNvPr id="22" name="Text 20"/>
          <p:cNvSpPr/>
          <p:nvPr/>
        </p:nvSpPr>
        <p:spPr>
          <a:xfrm>
            <a:off x="5989320" y="1810512"/>
            <a:ext cx="1828800" cy="292608"/>
          </a:xfrm>
          <a:prstGeom prst="rect">
            <a:avLst/>
          </a:prstGeom>
          <a:noFill/>
          <a:ln/>
        </p:spPr>
        <p:txBody>
          <a:bodyPr wrap="square" rtlCol="0" anchor="ctr"/>
          <a:lstStyle/>
          <a:p>
            <a:pPr algn="ctr" indent="0" marL="0">
              <a:buNone/>
            </a:pPr>
            <a:r>
              <a:rPr lang="en-US" sz="2200" b="1" dirty="0">
                <a:solidFill>
                  <a:srgbClr val="E04F16"/>
                </a:solidFill>
                <a:latin typeface="Manrope" pitchFamily="34" charset="0"/>
                <a:ea typeface="Manrope" pitchFamily="34" charset="-122"/>
                <a:cs typeface="Manrope" pitchFamily="34" charset="-120"/>
              </a:rPr>
              <a:t>0</a:t>
            </a:r>
            <a:endParaRPr lang="en-US" sz="2200" dirty="0"/>
          </a:p>
        </p:txBody>
      </p:sp>
      <p:sp>
        <p:nvSpPr>
          <p:cNvPr id="23" name="Text 21"/>
          <p:cNvSpPr/>
          <p:nvPr/>
        </p:nvSpPr>
        <p:spPr>
          <a:xfrm>
            <a:off x="5989320" y="2084832"/>
            <a:ext cx="1828800" cy="201168"/>
          </a:xfrm>
          <a:prstGeom prst="rect">
            <a:avLst/>
          </a:prstGeom>
          <a:noFill/>
          <a:ln/>
        </p:spPr>
        <p:txBody>
          <a:bodyPr wrap="square" rtlCol="0" anchor="ctr"/>
          <a:lstStyle/>
          <a:p>
            <a:pPr algn="ctr" indent="0" marL="0">
              <a:buNone/>
            </a:pPr>
            <a:r>
              <a:rPr lang="en-US" sz="900" dirty="0">
                <a:solidFill>
                  <a:srgbClr val="667085"/>
                </a:solidFill>
                <a:latin typeface="Inter" pitchFamily="34" charset="0"/>
                <a:ea typeface="Inter" pitchFamily="34" charset="-122"/>
                <a:cs typeface="Inter" pitchFamily="34" charset="-120"/>
              </a:rPr>
              <a:t>HIGH</a:t>
            </a:r>
            <a:endParaRPr lang="en-US" sz="900" dirty="0"/>
          </a:p>
        </p:txBody>
      </p:sp>
      <p:sp>
        <p:nvSpPr>
          <p:cNvPr id="24" name="Shape 22"/>
          <p:cNvSpPr/>
          <p:nvPr/>
        </p:nvSpPr>
        <p:spPr>
          <a:xfrm>
            <a:off x="7955280" y="1737360"/>
            <a:ext cx="1828800" cy="640080"/>
          </a:xfrm>
          <a:prstGeom prst="roundRect">
            <a:avLst/>
          </a:prstGeom>
          <a:solidFill>
            <a:srgbClr val="FFFFFF"/>
          </a:solidFill>
          <a:ln w="12700">
            <a:solidFill>
              <a:srgbClr val="E4E7EC"/>
            </a:solidFill>
            <a:prstDash val="solid"/>
          </a:ln>
        </p:spPr>
      </p:sp>
      <p:sp>
        <p:nvSpPr>
          <p:cNvPr id="25" name="Shape 23"/>
          <p:cNvSpPr/>
          <p:nvPr/>
        </p:nvSpPr>
        <p:spPr>
          <a:xfrm>
            <a:off x="7955280" y="1737360"/>
            <a:ext cx="1828800" cy="54864"/>
          </a:xfrm>
          <a:prstGeom prst="rect">
            <a:avLst/>
          </a:prstGeom>
          <a:solidFill>
            <a:srgbClr val="EBA937"/>
          </a:solidFill>
          <a:ln/>
        </p:spPr>
      </p:sp>
      <p:sp>
        <p:nvSpPr>
          <p:cNvPr id="26" name="Text 24"/>
          <p:cNvSpPr/>
          <p:nvPr/>
        </p:nvSpPr>
        <p:spPr>
          <a:xfrm>
            <a:off x="7955280" y="1810512"/>
            <a:ext cx="1828800" cy="292608"/>
          </a:xfrm>
          <a:prstGeom prst="rect">
            <a:avLst/>
          </a:prstGeom>
          <a:noFill/>
          <a:ln/>
        </p:spPr>
        <p:txBody>
          <a:bodyPr wrap="square" rtlCol="0" anchor="ctr"/>
          <a:lstStyle/>
          <a:p>
            <a:pPr algn="ctr" indent="0" marL="0">
              <a:buNone/>
            </a:pPr>
            <a:r>
              <a:rPr lang="en-US" sz="2200" b="1" dirty="0">
                <a:solidFill>
                  <a:srgbClr val="EBA937"/>
                </a:solidFill>
                <a:latin typeface="Manrope" pitchFamily="34" charset="0"/>
                <a:ea typeface="Manrope" pitchFamily="34" charset="-122"/>
                <a:cs typeface="Manrope" pitchFamily="34" charset="-120"/>
              </a:rPr>
              <a:t>0</a:t>
            </a:r>
            <a:endParaRPr lang="en-US" sz="2200" dirty="0"/>
          </a:p>
        </p:txBody>
      </p:sp>
      <p:sp>
        <p:nvSpPr>
          <p:cNvPr id="27" name="Text 25"/>
          <p:cNvSpPr/>
          <p:nvPr/>
        </p:nvSpPr>
        <p:spPr>
          <a:xfrm>
            <a:off x="7955280" y="2084832"/>
            <a:ext cx="1828800" cy="201168"/>
          </a:xfrm>
          <a:prstGeom prst="rect">
            <a:avLst/>
          </a:prstGeom>
          <a:noFill/>
          <a:ln/>
        </p:spPr>
        <p:txBody>
          <a:bodyPr wrap="square" rtlCol="0" anchor="ctr"/>
          <a:lstStyle/>
          <a:p>
            <a:pPr algn="ctr" indent="0" marL="0">
              <a:buNone/>
            </a:pPr>
            <a:r>
              <a:rPr lang="en-US" sz="900" dirty="0">
                <a:solidFill>
                  <a:srgbClr val="667085"/>
                </a:solidFill>
                <a:latin typeface="Inter" pitchFamily="34" charset="0"/>
                <a:ea typeface="Inter" pitchFamily="34" charset="-122"/>
                <a:cs typeface="Inter" pitchFamily="34" charset="-120"/>
              </a:rPr>
              <a:t>MEDIUM</a:t>
            </a:r>
            <a:endParaRPr lang="en-US" sz="900" dirty="0"/>
          </a:p>
        </p:txBody>
      </p:sp>
      <p:sp>
        <p:nvSpPr>
          <p:cNvPr id="28" name="Shape 26"/>
          <p:cNvSpPr/>
          <p:nvPr/>
        </p:nvSpPr>
        <p:spPr>
          <a:xfrm>
            <a:off x="9921240" y="1737360"/>
            <a:ext cx="1828800" cy="640080"/>
          </a:xfrm>
          <a:prstGeom prst="roundRect">
            <a:avLst/>
          </a:prstGeom>
          <a:solidFill>
            <a:srgbClr val="FFFFFF"/>
          </a:solidFill>
          <a:ln w="12700">
            <a:solidFill>
              <a:srgbClr val="E4E7EC"/>
            </a:solidFill>
            <a:prstDash val="solid"/>
          </a:ln>
        </p:spPr>
      </p:sp>
      <p:sp>
        <p:nvSpPr>
          <p:cNvPr id="29" name="Shape 27"/>
          <p:cNvSpPr/>
          <p:nvPr/>
        </p:nvSpPr>
        <p:spPr>
          <a:xfrm>
            <a:off x="9921240" y="1737360"/>
            <a:ext cx="1828800" cy="54864"/>
          </a:xfrm>
          <a:prstGeom prst="rect">
            <a:avLst/>
          </a:prstGeom>
          <a:solidFill>
            <a:srgbClr val="027A48"/>
          </a:solidFill>
          <a:ln/>
        </p:spPr>
      </p:sp>
      <p:sp>
        <p:nvSpPr>
          <p:cNvPr id="30" name="Text 28"/>
          <p:cNvSpPr/>
          <p:nvPr/>
        </p:nvSpPr>
        <p:spPr>
          <a:xfrm>
            <a:off x="9921240" y="1810512"/>
            <a:ext cx="1828800" cy="292608"/>
          </a:xfrm>
          <a:prstGeom prst="rect">
            <a:avLst/>
          </a:prstGeom>
          <a:noFill/>
          <a:ln/>
        </p:spPr>
        <p:txBody>
          <a:bodyPr wrap="square" rtlCol="0" anchor="ctr"/>
          <a:lstStyle/>
          <a:p>
            <a:pPr algn="ctr" indent="0" marL="0">
              <a:buNone/>
            </a:pPr>
            <a:r>
              <a:rPr lang="en-US" sz="2200" b="1" dirty="0">
                <a:solidFill>
                  <a:srgbClr val="027A48"/>
                </a:solidFill>
                <a:latin typeface="Manrope" pitchFamily="34" charset="0"/>
                <a:ea typeface="Manrope" pitchFamily="34" charset="-122"/>
                <a:cs typeface="Manrope" pitchFamily="34" charset="-120"/>
              </a:rPr>
              <a:t>1</a:t>
            </a:r>
            <a:endParaRPr lang="en-US" sz="2200" dirty="0"/>
          </a:p>
        </p:txBody>
      </p:sp>
      <p:sp>
        <p:nvSpPr>
          <p:cNvPr id="31" name="Text 29"/>
          <p:cNvSpPr/>
          <p:nvPr/>
        </p:nvSpPr>
        <p:spPr>
          <a:xfrm>
            <a:off x="9921240" y="2084832"/>
            <a:ext cx="1828800" cy="201168"/>
          </a:xfrm>
          <a:prstGeom prst="rect">
            <a:avLst/>
          </a:prstGeom>
          <a:noFill/>
          <a:ln/>
        </p:spPr>
        <p:txBody>
          <a:bodyPr wrap="square" rtlCol="0" anchor="ctr"/>
          <a:lstStyle/>
          <a:p>
            <a:pPr algn="ctr" indent="0" marL="0">
              <a:buNone/>
            </a:pPr>
            <a:r>
              <a:rPr lang="en-US" sz="900" dirty="0">
                <a:solidFill>
                  <a:srgbClr val="667085"/>
                </a:solidFill>
                <a:latin typeface="Inter" pitchFamily="34" charset="0"/>
                <a:ea typeface="Inter" pitchFamily="34" charset="-122"/>
                <a:cs typeface="Inter" pitchFamily="34" charset="-120"/>
              </a:rPr>
              <a:t>LOW</a:t>
            </a:r>
            <a:endParaRPr lang="en-US" sz="900" dirty="0"/>
          </a:p>
        </p:txBody>
      </p:sp>
      <p:sp>
        <p:nvSpPr>
          <p:cNvPr id="32" name="Text 30"/>
          <p:cNvSpPr/>
          <p:nvPr/>
        </p:nvSpPr>
        <p:spPr>
          <a:xfrm>
            <a:off x="4023360" y="2651760"/>
            <a:ext cx="4114800" cy="320040"/>
          </a:xfrm>
          <a:prstGeom prst="rect">
            <a:avLst/>
          </a:prstGeom>
          <a:noFill/>
          <a:ln/>
        </p:spPr>
        <p:txBody>
          <a:bodyPr wrap="square" rtlCol="0" anchor="ctr"/>
          <a:lstStyle/>
          <a:p>
            <a:pPr indent="0" marL="0">
              <a:buNone/>
            </a:pPr>
            <a:r>
              <a:rPr lang="en-US" sz="1600" b="1" dirty="0">
                <a:solidFill>
                  <a:srgbClr val="101828"/>
                </a:solidFill>
                <a:latin typeface="Lora" pitchFamily="34" charset="0"/>
                <a:ea typeface="Lora" pitchFamily="34" charset="-122"/>
                <a:cs typeface="Lora" pitchFamily="34" charset="-120"/>
              </a:rPr>
              <a:t>Category Breakdown</a:t>
            </a:r>
            <a:endParaRPr lang="en-US" sz="1600" dirty="0"/>
          </a:p>
        </p:txBody>
      </p:sp>
      <p:sp>
        <p:nvSpPr>
          <p:cNvPr id="33" name="Text 31"/>
          <p:cNvSpPr/>
          <p:nvPr/>
        </p:nvSpPr>
        <p:spPr>
          <a:xfrm>
            <a:off x="4023360" y="3090672"/>
            <a:ext cx="1463040" cy="237744"/>
          </a:xfrm>
          <a:prstGeom prst="rect">
            <a:avLst/>
          </a:prstGeom>
          <a:noFill/>
          <a:ln/>
        </p:spPr>
        <p:txBody>
          <a:bodyPr wrap="square" rtlCol="0" anchor="ctr"/>
          <a:lstStyle/>
          <a:p>
            <a:pPr algn="r" indent="0" marL="0">
              <a:buNone/>
            </a:pPr>
            <a:r>
              <a:rPr lang="en-US" sz="1050" dirty="0">
                <a:solidFill>
                  <a:srgbClr val="101828"/>
                </a:solidFill>
                <a:latin typeface="Inter" pitchFamily="34" charset="0"/>
                <a:ea typeface="Inter" pitchFamily="34" charset="-122"/>
                <a:cs typeface="Inter" pitchFamily="34" charset="-120"/>
              </a:rPr>
              <a:t>Spoofing</a:t>
            </a:r>
            <a:endParaRPr lang="en-US" sz="1050" dirty="0"/>
          </a:p>
        </p:txBody>
      </p:sp>
      <p:sp>
        <p:nvSpPr>
          <p:cNvPr id="34" name="Shape 32"/>
          <p:cNvSpPr/>
          <p:nvPr/>
        </p:nvSpPr>
        <p:spPr>
          <a:xfrm>
            <a:off x="5623560" y="3108960"/>
            <a:ext cx="5349240" cy="201168"/>
          </a:xfrm>
          <a:prstGeom prst="roundRect">
            <a:avLst/>
          </a:prstGeom>
          <a:solidFill>
            <a:srgbClr val="E8EAED"/>
          </a:solidFill>
          <a:ln w="12700">
            <a:solidFill>
              <a:srgbClr val="E8EAED"/>
            </a:solidFill>
            <a:prstDash val="solid"/>
          </a:ln>
        </p:spPr>
      </p:sp>
      <p:sp>
        <p:nvSpPr>
          <p:cNvPr id="35" name="Shape 33"/>
          <p:cNvSpPr/>
          <p:nvPr/>
        </p:nvSpPr>
        <p:spPr>
          <a:xfrm>
            <a:off x="5623560" y="3108960"/>
            <a:ext cx="5028286" cy="201168"/>
          </a:xfrm>
          <a:prstGeom prst="roundRect">
            <a:avLst/>
          </a:prstGeom>
          <a:solidFill>
            <a:srgbClr val="027A48"/>
          </a:solidFill>
          <a:ln w="12700">
            <a:solidFill>
              <a:srgbClr val="027A48"/>
            </a:solidFill>
            <a:prstDash val="solid"/>
          </a:ln>
        </p:spPr>
      </p:sp>
      <p:sp>
        <p:nvSpPr>
          <p:cNvPr id="36" name="Text 34"/>
          <p:cNvSpPr/>
          <p:nvPr/>
        </p:nvSpPr>
        <p:spPr>
          <a:xfrm>
            <a:off x="11045952" y="3090672"/>
            <a:ext cx="594360" cy="237744"/>
          </a:xfrm>
          <a:prstGeom prst="rect">
            <a:avLst/>
          </a:prstGeom>
          <a:noFill/>
          <a:ln/>
        </p:spPr>
        <p:txBody>
          <a:bodyPr wrap="square" rtlCol="0" anchor="ctr"/>
          <a:lstStyle/>
          <a:p>
            <a:pPr indent="0" marL="0">
              <a:buNone/>
            </a:pPr>
            <a:r>
              <a:rPr lang="en-US" sz="1200" b="1" dirty="0">
                <a:solidFill>
                  <a:srgbClr val="027A48"/>
                </a:solidFill>
                <a:latin typeface="Manrope" pitchFamily="34" charset="0"/>
                <a:ea typeface="Manrope" pitchFamily="34" charset="-122"/>
                <a:cs typeface="Manrope" pitchFamily="34" charset="-120"/>
              </a:rPr>
              <a:t>94</a:t>
            </a:r>
            <a:endParaRPr lang="en-US" sz="1200" dirty="0"/>
          </a:p>
        </p:txBody>
      </p:sp>
      <p:sp>
        <p:nvSpPr>
          <p:cNvPr id="37" name="Text 35"/>
          <p:cNvSpPr/>
          <p:nvPr/>
        </p:nvSpPr>
        <p:spPr>
          <a:xfrm>
            <a:off x="4023360" y="3410712"/>
            <a:ext cx="1463040" cy="237744"/>
          </a:xfrm>
          <a:prstGeom prst="rect">
            <a:avLst/>
          </a:prstGeom>
          <a:noFill/>
          <a:ln/>
        </p:spPr>
        <p:txBody>
          <a:bodyPr wrap="square" rtlCol="0" anchor="ctr"/>
          <a:lstStyle/>
          <a:p>
            <a:pPr algn="r" indent="0" marL="0">
              <a:buNone/>
            </a:pPr>
            <a:r>
              <a:rPr lang="en-US" sz="1050" dirty="0">
                <a:solidFill>
                  <a:srgbClr val="101828"/>
                </a:solidFill>
                <a:latin typeface="Inter" pitchFamily="34" charset="0"/>
                <a:ea typeface="Inter" pitchFamily="34" charset="-122"/>
                <a:cs typeface="Inter" pitchFamily="34" charset="-120"/>
              </a:rPr>
              <a:t>Identity</a:t>
            </a:r>
            <a:endParaRPr lang="en-US" sz="1050" dirty="0"/>
          </a:p>
        </p:txBody>
      </p:sp>
      <p:sp>
        <p:nvSpPr>
          <p:cNvPr id="38" name="Shape 36"/>
          <p:cNvSpPr/>
          <p:nvPr/>
        </p:nvSpPr>
        <p:spPr>
          <a:xfrm>
            <a:off x="5623560" y="3429000"/>
            <a:ext cx="5349240" cy="201168"/>
          </a:xfrm>
          <a:prstGeom prst="roundRect">
            <a:avLst/>
          </a:prstGeom>
          <a:solidFill>
            <a:srgbClr val="E8EAED"/>
          </a:solidFill>
          <a:ln w="12700">
            <a:solidFill>
              <a:srgbClr val="E8EAED"/>
            </a:solidFill>
            <a:prstDash val="solid"/>
          </a:ln>
        </p:spPr>
      </p:sp>
      <p:sp>
        <p:nvSpPr>
          <p:cNvPr id="39" name="Shape 37"/>
          <p:cNvSpPr/>
          <p:nvPr/>
        </p:nvSpPr>
        <p:spPr>
          <a:xfrm>
            <a:off x="5623560" y="3429000"/>
            <a:ext cx="5028286" cy="201168"/>
          </a:xfrm>
          <a:prstGeom prst="roundRect">
            <a:avLst/>
          </a:prstGeom>
          <a:solidFill>
            <a:srgbClr val="027A48"/>
          </a:solidFill>
          <a:ln w="12700">
            <a:solidFill>
              <a:srgbClr val="027A48"/>
            </a:solidFill>
            <a:prstDash val="solid"/>
          </a:ln>
        </p:spPr>
      </p:sp>
      <p:sp>
        <p:nvSpPr>
          <p:cNvPr id="40" name="Text 38"/>
          <p:cNvSpPr/>
          <p:nvPr/>
        </p:nvSpPr>
        <p:spPr>
          <a:xfrm>
            <a:off x="11045952" y="3410712"/>
            <a:ext cx="594360" cy="237744"/>
          </a:xfrm>
          <a:prstGeom prst="rect">
            <a:avLst/>
          </a:prstGeom>
          <a:noFill/>
          <a:ln/>
        </p:spPr>
        <p:txBody>
          <a:bodyPr wrap="square" rtlCol="0" anchor="ctr"/>
          <a:lstStyle/>
          <a:p>
            <a:pPr indent="0" marL="0">
              <a:buNone/>
            </a:pPr>
            <a:r>
              <a:rPr lang="en-US" sz="1200" b="1" dirty="0">
                <a:solidFill>
                  <a:srgbClr val="027A48"/>
                </a:solidFill>
                <a:latin typeface="Manrope" pitchFamily="34" charset="0"/>
                <a:ea typeface="Manrope" pitchFamily="34" charset="-122"/>
                <a:cs typeface="Manrope" pitchFamily="34" charset="-120"/>
              </a:rPr>
              <a:t>94</a:t>
            </a:r>
            <a:endParaRPr lang="en-US" sz="1200" dirty="0"/>
          </a:p>
        </p:txBody>
      </p:sp>
      <p:sp>
        <p:nvSpPr>
          <p:cNvPr id="41" name="Text 39"/>
          <p:cNvSpPr/>
          <p:nvPr/>
        </p:nvSpPr>
        <p:spPr>
          <a:xfrm>
            <a:off x="4023360" y="3730752"/>
            <a:ext cx="1463040" cy="237744"/>
          </a:xfrm>
          <a:prstGeom prst="rect">
            <a:avLst/>
          </a:prstGeom>
          <a:noFill/>
          <a:ln/>
        </p:spPr>
        <p:txBody>
          <a:bodyPr wrap="square" rtlCol="0" anchor="ctr"/>
          <a:lstStyle/>
          <a:p>
            <a:pPr algn="r" indent="0" marL="0">
              <a:buNone/>
            </a:pPr>
            <a:r>
              <a:rPr lang="en-US" sz="1050" dirty="0">
                <a:solidFill>
                  <a:srgbClr val="101828"/>
                </a:solidFill>
                <a:latin typeface="Inter" pitchFamily="34" charset="0"/>
                <a:ea typeface="Inter" pitchFamily="34" charset="-122"/>
                <a:cs typeface="Inter" pitchFamily="34" charset="-120"/>
              </a:rPr>
              <a:t>Transport maturity</a:t>
            </a:r>
            <a:endParaRPr lang="en-US" sz="1050" dirty="0"/>
          </a:p>
        </p:txBody>
      </p:sp>
      <p:sp>
        <p:nvSpPr>
          <p:cNvPr id="42" name="Shape 40"/>
          <p:cNvSpPr/>
          <p:nvPr/>
        </p:nvSpPr>
        <p:spPr>
          <a:xfrm>
            <a:off x="5623560" y="3749040"/>
            <a:ext cx="5349240" cy="201168"/>
          </a:xfrm>
          <a:prstGeom prst="roundRect">
            <a:avLst/>
          </a:prstGeom>
          <a:solidFill>
            <a:srgbClr val="E8EAED"/>
          </a:solidFill>
          <a:ln w="12700">
            <a:solidFill>
              <a:srgbClr val="E8EAED"/>
            </a:solidFill>
            <a:prstDash val="solid"/>
          </a:ln>
        </p:spPr>
      </p:sp>
      <p:sp>
        <p:nvSpPr>
          <p:cNvPr id="43" name="Shape 41"/>
          <p:cNvSpPr/>
          <p:nvPr/>
        </p:nvSpPr>
        <p:spPr>
          <a:xfrm>
            <a:off x="5623560" y="3749040"/>
            <a:ext cx="2674620" cy="201168"/>
          </a:xfrm>
          <a:prstGeom prst="roundRect">
            <a:avLst/>
          </a:prstGeom>
          <a:solidFill>
            <a:srgbClr val="EBA937"/>
          </a:solidFill>
          <a:ln w="12700">
            <a:solidFill>
              <a:srgbClr val="EBA937"/>
            </a:solidFill>
            <a:prstDash val="solid"/>
          </a:ln>
        </p:spPr>
      </p:sp>
      <p:sp>
        <p:nvSpPr>
          <p:cNvPr id="44" name="Text 42"/>
          <p:cNvSpPr/>
          <p:nvPr/>
        </p:nvSpPr>
        <p:spPr>
          <a:xfrm>
            <a:off x="11045952" y="3730752"/>
            <a:ext cx="594360" cy="237744"/>
          </a:xfrm>
          <a:prstGeom prst="rect">
            <a:avLst/>
          </a:prstGeom>
          <a:noFill/>
          <a:ln/>
        </p:spPr>
        <p:txBody>
          <a:bodyPr wrap="square" rtlCol="0" anchor="ctr"/>
          <a:lstStyle/>
          <a:p>
            <a:pPr indent="0" marL="0">
              <a:buNone/>
            </a:pPr>
            <a:r>
              <a:rPr lang="en-US" sz="1200" b="1" dirty="0">
                <a:solidFill>
                  <a:srgbClr val="EBA937"/>
                </a:solidFill>
                <a:latin typeface="Manrope" pitchFamily="34" charset="0"/>
                <a:ea typeface="Manrope" pitchFamily="34" charset="-122"/>
                <a:cs typeface="Manrope" pitchFamily="34" charset="-120"/>
              </a:rPr>
              <a:t>50</a:t>
            </a:r>
            <a:endParaRPr lang="en-US" sz="1200" dirty="0"/>
          </a:p>
        </p:txBody>
      </p:sp>
      <p:sp>
        <p:nvSpPr>
          <p:cNvPr id="45" name="Text 43"/>
          <p:cNvSpPr/>
          <p:nvPr/>
        </p:nvSpPr>
        <p:spPr>
          <a:xfrm>
            <a:off x="4023360" y="4050792"/>
            <a:ext cx="1463040" cy="237744"/>
          </a:xfrm>
          <a:prstGeom prst="rect">
            <a:avLst/>
          </a:prstGeom>
          <a:noFill/>
          <a:ln/>
        </p:spPr>
        <p:txBody>
          <a:bodyPr wrap="square" rtlCol="0" anchor="ctr"/>
          <a:lstStyle/>
          <a:p>
            <a:pPr algn="r" indent="0" marL="0">
              <a:buNone/>
            </a:pPr>
            <a:r>
              <a:rPr lang="en-US" sz="1050" dirty="0">
                <a:solidFill>
                  <a:srgbClr val="101828"/>
                </a:solidFill>
                <a:latin typeface="Inter" pitchFamily="34" charset="0"/>
                <a:ea typeface="Inter" pitchFamily="34" charset="-122"/>
                <a:cs typeface="Inter" pitchFamily="34" charset="-120"/>
              </a:rPr>
              <a:t>Infrastructure</a:t>
            </a:r>
            <a:endParaRPr lang="en-US" sz="1050" dirty="0"/>
          </a:p>
        </p:txBody>
      </p:sp>
      <p:sp>
        <p:nvSpPr>
          <p:cNvPr id="46" name="Shape 44"/>
          <p:cNvSpPr/>
          <p:nvPr/>
        </p:nvSpPr>
        <p:spPr>
          <a:xfrm>
            <a:off x="5623560" y="4069080"/>
            <a:ext cx="5349240" cy="201168"/>
          </a:xfrm>
          <a:prstGeom prst="roundRect">
            <a:avLst/>
          </a:prstGeom>
          <a:solidFill>
            <a:srgbClr val="E8EAED"/>
          </a:solidFill>
          <a:ln w="12700">
            <a:solidFill>
              <a:srgbClr val="E8EAED"/>
            </a:solidFill>
            <a:prstDash val="solid"/>
          </a:ln>
        </p:spPr>
      </p:sp>
      <p:sp>
        <p:nvSpPr>
          <p:cNvPr id="47" name="Shape 45"/>
          <p:cNvSpPr/>
          <p:nvPr/>
        </p:nvSpPr>
        <p:spPr>
          <a:xfrm>
            <a:off x="5623560" y="4069080"/>
            <a:ext cx="4921301" cy="201168"/>
          </a:xfrm>
          <a:prstGeom prst="roundRect">
            <a:avLst/>
          </a:prstGeom>
          <a:solidFill>
            <a:srgbClr val="027A48"/>
          </a:solidFill>
          <a:ln w="12700">
            <a:solidFill>
              <a:srgbClr val="027A48"/>
            </a:solidFill>
            <a:prstDash val="solid"/>
          </a:ln>
        </p:spPr>
      </p:sp>
      <p:sp>
        <p:nvSpPr>
          <p:cNvPr id="48" name="Text 46"/>
          <p:cNvSpPr/>
          <p:nvPr/>
        </p:nvSpPr>
        <p:spPr>
          <a:xfrm>
            <a:off x="11045952" y="4050792"/>
            <a:ext cx="594360" cy="237744"/>
          </a:xfrm>
          <a:prstGeom prst="rect">
            <a:avLst/>
          </a:prstGeom>
          <a:noFill/>
          <a:ln/>
        </p:spPr>
        <p:txBody>
          <a:bodyPr wrap="square" rtlCol="0" anchor="ctr"/>
          <a:lstStyle/>
          <a:p>
            <a:pPr indent="0" marL="0">
              <a:buNone/>
            </a:pPr>
            <a:r>
              <a:rPr lang="en-US" sz="1200" b="1" dirty="0">
                <a:solidFill>
                  <a:srgbClr val="027A48"/>
                </a:solidFill>
                <a:latin typeface="Manrope" pitchFamily="34" charset="0"/>
                <a:ea typeface="Manrope" pitchFamily="34" charset="-122"/>
                <a:cs typeface="Manrope" pitchFamily="34" charset="-120"/>
              </a:rPr>
              <a:t>92</a:t>
            </a:r>
            <a:endParaRPr lang="en-US" sz="1200" dirty="0"/>
          </a:p>
        </p:txBody>
      </p:sp>
      <p:sp>
        <p:nvSpPr>
          <p:cNvPr id="49" name="Text 47"/>
          <p:cNvSpPr/>
          <p:nvPr/>
        </p:nvSpPr>
        <p:spPr>
          <a:xfrm>
            <a:off x="4023360" y="4370832"/>
            <a:ext cx="4251960" cy="228600"/>
          </a:xfrm>
          <a:prstGeom prst="rect">
            <a:avLst/>
          </a:prstGeom>
          <a:noFill/>
          <a:ln/>
        </p:spPr>
        <p:txBody>
          <a:bodyPr wrap="square" rtlCol="0" anchor="ctr">
            <a:normAutofit/>
          </a:bodyPr>
          <a:lstStyle/>
          <a:p>
            <a:pPr indent="0" marL="0">
              <a:buNone/>
            </a:pPr>
            <a:r>
              <a:rPr lang="en-US" sz="750" dirty="0">
                <a:solidFill>
                  <a:srgbClr val="667085"/>
                </a:solidFill>
                <a:latin typeface="Inter" pitchFamily="34" charset="0"/>
                <a:ea typeface="Inter" pitchFamily="34" charset="-122"/>
                <a:cs typeface="Inter" pitchFamily="34" charset="-120"/>
              </a:rPr>
              <a:t>Additional signals: DKIM selector checks and external reputation corroboration are included in vendor-level scoring/findings but are not standalone posture bars.</a:t>
            </a:r>
            <a:endParaRPr lang="en-US" sz="750" dirty="0"/>
          </a:p>
        </p:txBody>
      </p:sp>
      <p:sp>
        <p:nvSpPr>
          <p:cNvPr id="50" name="Shape 48"/>
          <p:cNvSpPr/>
          <p:nvPr/>
        </p:nvSpPr>
        <p:spPr>
          <a:xfrm>
            <a:off x="548640" y="4663440"/>
            <a:ext cx="11091672" cy="777240"/>
          </a:xfrm>
          <a:prstGeom prst="rect">
            <a:avLst/>
          </a:prstGeom>
          <a:solidFill>
            <a:srgbClr val="FFFFFF"/>
          </a:solidFill>
          <a:ln w="12700">
            <a:solidFill>
              <a:srgbClr val="E4E7EC"/>
            </a:solidFill>
            <a:prstDash val="solid"/>
          </a:ln>
        </p:spPr>
      </p:sp>
      <p:sp>
        <p:nvSpPr>
          <p:cNvPr id="51" name="Shape 49"/>
          <p:cNvSpPr/>
          <p:nvPr/>
        </p:nvSpPr>
        <p:spPr>
          <a:xfrm>
            <a:off x="548640" y="4663440"/>
            <a:ext cx="11091672" cy="73152"/>
          </a:xfrm>
          <a:prstGeom prst="rect">
            <a:avLst/>
          </a:prstGeom>
          <a:solidFill>
            <a:srgbClr val="027A48"/>
          </a:solidFill>
          <a:ln/>
        </p:spPr>
      </p:sp>
      <p:sp>
        <p:nvSpPr>
          <p:cNvPr id="52" name="Text 50"/>
          <p:cNvSpPr/>
          <p:nvPr/>
        </p:nvSpPr>
        <p:spPr>
          <a:xfrm>
            <a:off x="777240" y="4773168"/>
            <a:ext cx="10607040" cy="548640"/>
          </a:xfrm>
          <a:prstGeom prst="rect">
            <a:avLst/>
          </a:prstGeom>
          <a:noFill/>
          <a:ln/>
        </p:spPr>
        <p:txBody>
          <a:bodyPr wrap="square" rtlCol="0" anchor="ctr"/>
          <a:lstStyle/>
          <a:p>
            <a:pPr indent="0" marL="0">
              <a:buNone/>
            </a:pPr>
            <a:r>
              <a:rPr lang="en-US" sz="1400" b="1" dirty="0">
                <a:solidFill>
                  <a:srgbClr val="0A111F"/>
                </a:solidFill>
                <a:latin typeface="Inter" pitchFamily="34" charset="0"/>
                <a:ea typeface="Inter" pitchFamily="34" charset="-122"/>
                <a:cs typeface="Inter" pitchFamily="34" charset="-120"/>
              </a:rPr>
              <a:t>Strong public email-authentication posture across the vendor set. Maintain standards and rescan periodically.</a:t>
            </a:r>
            <a:endParaRPr lang="en-US" sz="1400" dirty="0"/>
          </a:p>
        </p:txBody>
      </p:sp>
      <p:sp>
        <p:nvSpPr>
          <p:cNvPr id="53" name="Shape 51"/>
          <p:cNvSpPr/>
          <p:nvPr/>
        </p:nvSpPr>
        <p:spPr>
          <a:xfrm>
            <a:off x="548640" y="5760720"/>
            <a:ext cx="11091672" cy="201168"/>
          </a:xfrm>
          <a:prstGeom prst="roundRect">
            <a:avLst/>
          </a:prstGeom>
          <a:solidFill>
            <a:srgbClr val="E4E7EC"/>
          </a:solidFill>
          <a:ln w="12700">
            <a:solidFill>
              <a:srgbClr val="E4E7EC"/>
            </a:solidFill>
            <a:prstDash val="solid"/>
          </a:ln>
        </p:spPr>
      </p:sp>
      <p:sp>
        <p:nvSpPr>
          <p:cNvPr id="54" name="Shape 52"/>
          <p:cNvSpPr/>
          <p:nvPr/>
        </p:nvSpPr>
        <p:spPr>
          <a:xfrm>
            <a:off x="548640" y="5760720"/>
            <a:ext cx="10758922" cy="201168"/>
          </a:xfrm>
          <a:prstGeom prst="roundRect">
            <a:avLst/>
          </a:prstGeom>
          <a:solidFill>
            <a:srgbClr val="027A48"/>
          </a:solidFill>
          <a:ln w="12700">
            <a:solidFill>
              <a:srgbClr val="027A48"/>
            </a:solidFill>
            <a:prstDash val="solid"/>
          </a:ln>
        </p:spPr>
      </p:sp>
      <p:sp>
        <p:nvSpPr>
          <p:cNvPr id="55" name="Shape 53"/>
          <p:cNvSpPr/>
          <p:nvPr/>
        </p:nvSpPr>
        <p:spPr>
          <a:xfrm>
            <a:off x="7203643" y="5687568"/>
            <a:ext cx="0" cy="347472"/>
          </a:xfrm>
          <a:prstGeom prst="line">
            <a:avLst/>
          </a:prstGeom>
          <a:noFill/>
          <a:ln w="25400">
            <a:solidFill>
              <a:srgbClr val="667085"/>
            </a:solidFill>
            <a:prstDash val="dash"/>
          </a:ln>
        </p:spPr>
      </p:sp>
      <p:sp>
        <p:nvSpPr>
          <p:cNvPr id="56" name="Text 54"/>
          <p:cNvSpPr/>
          <p:nvPr/>
        </p:nvSpPr>
        <p:spPr>
          <a:xfrm>
            <a:off x="6792163" y="5980176"/>
            <a:ext cx="822960" cy="164592"/>
          </a:xfrm>
          <a:prstGeom prst="rect">
            <a:avLst/>
          </a:prstGeom>
          <a:noFill/>
          <a:ln/>
        </p:spPr>
        <p:txBody>
          <a:bodyPr wrap="square" rtlCol="0" anchor="ctr"/>
          <a:lstStyle/>
          <a:p>
            <a:pPr algn="ctr" indent="0" marL="0">
              <a:buNone/>
            </a:pPr>
            <a:r>
              <a:rPr lang="en-US" sz="750" dirty="0">
                <a:solidFill>
                  <a:srgbClr val="667085"/>
                </a:solidFill>
                <a:latin typeface="Inter" pitchFamily="34" charset="0"/>
                <a:ea typeface="Inter" pitchFamily="34" charset="-122"/>
                <a:cs typeface="Inter" pitchFamily="34" charset="-120"/>
              </a:rPr>
              <a:t>Baseline</a:t>
            </a:r>
            <a:endParaRPr lang="en-US" sz="750" dirty="0"/>
          </a:p>
        </p:txBody>
      </p:sp>
      <p:sp>
        <p:nvSpPr>
          <p:cNvPr id="57" name="Shape 55"/>
          <p:cNvSpPr/>
          <p:nvPr/>
        </p:nvSpPr>
        <p:spPr>
          <a:xfrm>
            <a:off x="8312810" y="5687568"/>
            <a:ext cx="0" cy="347472"/>
          </a:xfrm>
          <a:prstGeom prst="line">
            <a:avLst/>
          </a:prstGeom>
          <a:noFill/>
          <a:ln w="25400">
            <a:solidFill>
              <a:srgbClr val="027A48"/>
            </a:solidFill>
            <a:prstDash val="dash"/>
          </a:ln>
        </p:spPr>
      </p:sp>
      <p:sp>
        <p:nvSpPr>
          <p:cNvPr id="58" name="Text 56"/>
          <p:cNvSpPr/>
          <p:nvPr/>
        </p:nvSpPr>
        <p:spPr>
          <a:xfrm>
            <a:off x="7947050" y="5980176"/>
            <a:ext cx="731520" cy="164592"/>
          </a:xfrm>
          <a:prstGeom prst="rect">
            <a:avLst/>
          </a:prstGeom>
          <a:noFill/>
          <a:ln/>
        </p:spPr>
        <p:txBody>
          <a:bodyPr wrap="square" rtlCol="0" anchor="ctr"/>
          <a:lstStyle/>
          <a:p>
            <a:pPr algn="ctr" indent="0" marL="0">
              <a:buNone/>
            </a:pPr>
            <a:r>
              <a:rPr lang="en-US" sz="750" dirty="0">
                <a:solidFill>
                  <a:srgbClr val="027A48"/>
                </a:solidFill>
                <a:latin typeface="Inter" pitchFamily="34" charset="0"/>
                <a:ea typeface="Inter" pitchFamily="34" charset="-122"/>
                <a:cs typeface="Inter" pitchFamily="34" charset="-120"/>
              </a:rPr>
              <a:t>Strong</a:t>
            </a:r>
            <a:endParaRPr lang="en-US" sz="750" dirty="0"/>
          </a:p>
        </p:txBody>
      </p:sp>
      <p:sp>
        <p:nvSpPr>
          <p:cNvPr id="59" name="Shape 57"/>
          <p:cNvSpPr/>
          <p:nvPr/>
        </p:nvSpPr>
        <p:spPr>
          <a:xfrm rot="10800000">
            <a:off x="11216122" y="5596128"/>
            <a:ext cx="182880" cy="128016"/>
          </a:xfrm>
          <a:prstGeom prst="triangle">
            <a:avLst/>
          </a:prstGeom>
          <a:solidFill>
            <a:srgbClr val="027A48"/>
          </a:solidFill>
          <a:ln w="12700">
            <a:solidFill>
              <a:srgbClr val="027A48"/>
            </a:solidFill>
            <a:prstDash val="solid"/>
          </a:ln>
        </p:spPr>
      </p:sp>
      <p:sp>
        <p:nvSpPr>
          <p:cNvPr id="60" name="Text 58"/>
          <p:cNvSpPr/>
          <p:nvPr/>
        </p:nvSpPr>
        <p:spPr>
          <a:xfrm>
            <a:off x="10987522" y="5376672"/>
            <a:ext cx="640080" cy="201168"/>
          </a:xfrm>
          <a:prstGeom prst="rect">
            <a:avLst/>
          </a:prstGeom>
          <a:noFill/>
          <a:ln/>
        </p:spPr>
        <p:txBody>
          <a:bodyPr wrap="square" rtlCol="0" anchor="ctr"/>
          <a:lstStyle/>
          <a:p>
            <a:pPr algn="ctr" indent="0" marL="0">
              <a:buNone/>
            </a:pPr>
            <a:r>
              <a:rPr lang="en-US" sz="1100" b="1" dirty="0">
                <a:solidFill>
                  <a:srgbClr val="027A48"/>
                </a:solidFill>
                <a:latin typeface="Manrope" pitchFamily="34" charset="0"/>
                <a:ea typeface="Manrope" pitchFamily="34" charset="-122"/>
                <a:cs typeface="Manrope" pitchFamily="34" charset="-120"/>
              </a:rPr>
              <a:t>97</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Executive Impact Brief</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3/17</a:t>
            </a:r>
            <a:endParaRPr lang="en-US" sz="900" dirty="0"/>
          </a:p>
        </p:txBody>
      </p:sp>
      <p:sp>
        <p:nvSpPr>
          <p:cNvPr id="9" name="Shape 7"/>
          <p:cNvSpPr/>
          <p:nvPr/>
        </p:nvSpPr>
        <p:spPr>
          <a:xfrm>
            <a:off x="548640" y="1234440"/>
            <a:ext cx="11091672" cy="1051560"/>
          </a:xfrm>
          <a:prstGeom prst="roundRect">
            <a:avLst/>
          </a:prstGeom>
          <a:solidFill>
            <a:srgbClr val="0A111F"/>
          </a:solidFill>
          <a:ln w="12700">
            <a:solidFill>
              <a:srgbClr val="0A111F"/>
            </a:solidFill>
            <a:prstDash val="solid"/>
          </a:ln>
        </p:spPr>
      </p:sp>
      <p:sp>
        <p:nvSpPr>
          <p:cNvPr id="10" name="Shape 8"/>
          <p:cNvSpPr/>
          <p:nvPr/>
        </p:nvSpPr>
        <p:spPr>
          <a:xfrm>
            <a:off x="548640" y="1234440"/>
            <a:ext cx="11091672" cy="73152"/>
          </a:xfrm>
          <a:prstGeom prst="rect">
            <a:avLst/>
          </a:prstGeom>
          <a:solidFill>
            <a:srgbClr val="EBA937"/>
          </a:solidFill>
          <a:ln/>
        </p:spPr>
      </p:sp>
      <p:sp>
        <p:nvSpPr>
          <p:cNvPr id="11" name="Shape 9"/>
          <p:cNvSpPr/>
          <p:nvPr/>
        </p:nvSpPr>
        <p:spPr>
          <a:xfrm>
            <a:off x="822960" y="1463040"/>
            <a:ext cx="256032" cy="256032"/>
          </a:xfrm>
          <a:prstGeom prst="ellipse">
            <a:avLst/>
          </a:prstGeom>
          <a:solidFill>
            <a:srgbClr val="027A48"/>
          </a:solidFill>
          <a:ln w="12700">
            <a:solidFill>
              <a:srgbClr val="FFFFFF"/>
            </a:solidFill>
            <a:prstDash val="solid"/>
          </a:ln>
        </p:spPr>
      </p:sp>
      <p:sp>
        <p:nvSpPr>
          <p:cNvPr id="12" name="Text 10"/>
          <p:cNvSpPr/>
          <p:nvPr/>
        </p:nvSpPr>
        <p:spPr>
          <a:xfrm>
            <a:off x="1234440" y="1344168"/>
            <a:ext cx="10149840" cy="868680"/>
          </a:xfrm>
          <a:prstGeom prst="rect">
            <a:avLst/>
          </a:prstGeom>
          <a:noFill/>
          <a:ln/>
        </p:spPr>
        <p:txBody>
          <a:bodyPr wrap="square" rtlCol="0" anchor="ctr"/>
          <a:lstStyle/>
          <a:p>
            <a:pPr indent="0" marL="0">
              <a:lnSpc>
                <a:spcPct val="125000"/>
              </a:lnSpc>
              <a:buNone/>
            </a:pPr>
            <a:r>
              <a:rPr lang="en-US" sz="1350" dirty="0">
                <a:solidFill>
                  <a:srgbClr val="FFFFFF"/>
                </a:solidFill>
                <a:latin typeface="Inter" pitchFamily="34" charset="0"/>
                <a:ea typeface="Inter" pitchFamily="34" charset="-122"/>
                <a:cs typeface="Inter" pitchFamily="34" charset="-120"/>
              </a:rPr>
              <a:t>All vendors pass baseline controls. 3 hardening opportunities were identified. The main hardening themes are DMARC policy is p=quarantine (good, but p=reject is stronger) and SPF ends in ~all (soft fail). Some receivers may still accept spoofed mail instead of rejecting it.</a:t>
            </a:r>
            <a:endParaRPr lang="en-US" sz="1350" dirty="0"/>
          </a:p>
        </p:txBody>
      </p:sp>
      <p:sp>
        <p:nvSpPr>
          <p:cNvPr id="13" name="Text 11"/>
          <p:cNvSpPr/>
          <p:nvPr/>
        </p:nvSpPr>
        <p:spPr>
          <a:xfrm>
            <a:off x="548640" y="2514600"/>
            <a:ext cx="11091672" cy="320040"/>
          </a:xfrm>
          <a:prstGeom prst="rect">
            <a:avLst/>
          </a:prstGeom>
          <a:noFill/>
          <a:ln/>
        </p:spPr>
        <p:txBody>
          <a:bodyPr wrap="square" rtlCol="0" anchor="ctr"/>
          <a:lstStyle/>
          <a:p>
            <a:pPr indent="0" marL="0">
              <a:buNone/>
            </a:pPr>
            <a:r>
              <a:rPr lang="en-US" sz="1800" b="1" dirty="0">
                <a:solidFill>
                  <a:srgbClr val="101828"/>
                </a:solidFill>
                <a:latin typeface="Lora" pitchFamily="34" charset="0"/>
                <a:ea typeface="Lora" pitchFamily="34" charset="-122"/>
                <a:cs typeface="Lora" pitchFamily="34" charset="-120"/>
              </a:rPr>
              <a:t>Next 7 Days</a:t>
            </a:r>
            <a:endParaRPr lang="en-US" sz="1800" dirty="0"/>
          </a:p>
        </p:txBody>
      </p:sp>
      <p:sp>
        <p:nvSpPr>
          <p:cNvPr id="14" name="Shape 12"/>
          <p:cNvSpPr/>
          <p:nvPr/>
        </p:nvSpPr>
        <p:spPr>
          <a:xfrm>
            <a:off x="548640" y="2971800"/>
            <a:ext cx="2697480" cy="2606040"/>
          </a:xfrm>
          <a:prstGeom prst="rect">
            <a:avLst/>
          </a:prstGeom>
          <a:solidFill>
            <a:srgbClr val="FFFFFF"/>
          </a:solidFill>
          <a:ln w="12700">
            <a:solidFill>
              <a:srgbClr val="E4E7EC"/>
            </a:solidFill>
            <a:prstDash val="solid"/>
          </a:ln>
        </p:spPr>
      </p:sp>
      <p:sp>
        <p:nvSpPr>
          <p:cNvPr id="15" name="Shape 13"/>
          <p:cNvSpPr/>
          <p:nvPr/>
        </p:nvSpPr>
        <p:spPr>
          <a:xfrm>
            <a:off x="694944" y="3246120"/>
            <a:ext cx="384048" cy="384048"/>
          </a:xfrm>
          <a:prstGeom prst="ellipse">
            <a:avLst/>
          </a:prstGeom>
          <a:solidFill>
            <a:srgbClr val="0A111F"/>
          </a:solidFill>
          <a:ln w="12700">
            <a:solidFill>
              <a:srgbClr val="0A111F"/>
            </a:solidFill>
            <a:prstDash val="solid"/>
          </a:ln>
        </p:spPr>
      </p:sp>
      <p:sp>
        <p:nvSpPr>
          <p:cNvPr id="16" name="Text 14"/>
          <p:cNvSpPr/>
          <p:nvPr/>
        </p:nvSpPr>
        <p:spPr>
          <a:xfrm>
            <a:off x="694944" y="3255264"/>
            <a:ext cx="384048" cy="365760"/>
          </a:xfrm>
          <a:prstGeom prst="rect">
            <a:avLst/>
          </a:prstGeom>
          <a:noFill/>
          <a:ln/>
        </p:spPr>
        <p:txBody>
          <a:bodyPr wrap="square" rtlCol="0" anchor="ctr"/>
          <a:lstStyle/>
          <a:p>
            <a:pPr algn="ctr" indent="0" marL="0">
              <a:buNone/>
            </a:pPr>
            <a:r>
              <a:rPr lang="en-US" sz="1600" b="1" dirty="0">
                <a:solidFill>
                  <a:srgbClr val="FFFFFF"/>
                </a:solidFill>
                <a:latin typeface="Manrope" pitchFamily="34" charset="0"/>
                <a:ea typeface="Manrope" pitchFamily="34" charset="-122"/>
                <a:cs typeface="Manrope" pitchFamily="34" charset="-120"/>
              </a:rPr>
              <a:t>1</a:t>
            </a:r>
            <a:endParaRPr lang="en-US" sz="1600" dirty="0"/>
          </a:p>
        </p:txBody>
      </p:sp>
      <p:sp>
        <p:nvSpPr>
          <p:cNvPr id="17" name="Text 15"/>
          <p:cNvSpPr/>
          <p:nvPr/>
        </p:nvSpPr>
        <p:spPr>
          <a:xfrm>
            <a:off x="1170432" y="3218688"/>
            <a:ext cx="1929384" cy="713232"/>
          </a:xfrm>
          <a:prstGeom prst="rect">
            <a:avLst/>
          </a:prstGeom>
          <a:noFill/>
          <a:ln/>
        </p:spPr>
        <p:txBody>
          <a:bodyPr wrap="square" rtlCol="0" anchor="ctr"/>
          <a:lstStyle/>
          <a:p>
            <a:pPr indent="0" marL="0">
              <a:lnSpc>
                <a:spcPct val="110000"/>
              </a:lnSpc>
              <a:buNone/>
            </a:pPr>
            <a:r>
              <a:rPr lang="en-US" sz="1100" b="1" dirty="0">
                <a:solidFill>
                  <a:srgbClr val="101828"/>
                </a:solidFill>
                <a:latin typeface="Inter" pitchFamily="34" charset="0"/>
                <a:ea typeface="Inter" pitchFamily="34" charset="-122"/>
                <a:cs typeface="Inter" pitchFamily="34" charset="-120"/>
              </a:rPr>
              <a:t>Share hardening recommendations with vendor contacts</a:t>
            </a:r>
            <a:endParaRPr lang="en-US" sz="1100" dirty="0"/>
          </a:p>
        </p:txBody>
      </p:sp>
      <p:sp>
        <p:nvSpPr>
          <p:cNvPr id="18" name="Text 16"/>
          <p:cNvSpPr/>
          <p:nvPr/>
        </p:nvSpPr>
        <p:spPr>
          <a:xfrm>
            <a:off x="713232" y="3995928"/>
            <a:ext cx="2368296" cy="1280160"/>
          </a:xfrm>
          <a:prstGeom prst="rect">
            <a:avLst/>
          </a:prstGeom>
          <a:noFill/>
          <a:ln/>
        </p:spPr>
        <p:txBody>
          <a:bodyPr wrap="square" rtlCol="0" anchor="ctr"/>
          <a:lstStyle/>
          <a:p>
            <a:pPr indent="0" marL="0">
              <a:lnSpc>
                <a:spcPct val="120000"/>
              </a:lnSpc>
              <a:buNone/>
            </a:pPr>
            <a:r>
              <a:rPr lang="en-US" sz="950" dirty="0">
                <a:solidFill>
                  <a:srgbClr val="667085"/>
                </a:solidFill>
                <a:latin typeface="Consolas" pitchFamily="34" charset="0"/>
                <a:ea typeface="Consolas" pitchFamily="34" charset="-122"/>
                <a:cs typeface="Consolas" pitchFamily="34" charset="-120"/>
              </a:rPr>
              <a:t>moorli.io</a:t>
            </a:r>
            <a:endParaRPr lang="en-US" sz="950" dirty="0"/>
          </a:p>
        </p:txBody>
      </p:sp>
      <p:sp>
        <p:nvSpPr>
          <p:cNvPr id="19" name="Shape 17"/>
          <p:cNvSpPr/>
          <p:nvPr/>
        </p:nvSpPr>
        <p:spPr>
          <a:xfrm>
            <a:off x="3346704" y="2971800"/>
            <a:ext cx="2697480" cy="2606040"/>
          </a:xfrm>
          <a:prstGeom prst="rect">
            <a:avLst/>
          </a:prstGeom>
          <a:solidFill>
            <a:srgbClr val="FFFFFF"/>
          </a:solidFill>
          <a:ln w="12700">
            <a:solidFill>
              <a:srgbClr val="E4E7EC"/>
            </a:solidFill>
            <a:prstDash val="solid"/>
          </a:ln>
        </p:spPr>
      </p:sp>
      <p:sp>
        <p:nvSpPr>
          <p:cNvPr id="20" name="Shape 18"/>
          <p:cNvSpPr/>
          <p:nvPr/>
        </p:nvSpPr>
        <p:spPr>
          <a:xfrm>
            <a:off x="3493008" y="3246120"/>
            <a:ext cx="384048" cy="384048"/>
          </a:xfrm>
          <a:prstGeom prst="ellipse">
            <a:avLst/>
          </a:prstGeom>
          <a:solidFill>
            <a:srgbClr val="0A111F"/>
          </a:solidFill>
          <a:ln w="12700">
            <a:solidFill>
              <a:srgbClr val="0A111F"/>
            </a:solidFill>
            <a:prstDash val="solid"/>
          </a:ln>
        </p:spPr>
      </p:sp>
      <p:sp>
        <p:nvSpPr>
          <p:cNvPr id="21" name="Text 19"/>
          <p:cNvSpPr/>
          <p:nvPr/>
        </p:nvSpPr>
        <p:spPr>
          <a:xfrm>
            <a:off x="3493008" y="3255264"/>
            <a:ext cx="384048" cy="365760"/>
          </a:xfrm>
          <a:prstGeom prst="rect">
            <a:avLst/>
          </a:prstGeom>
          <a:noFill/>
          <a:ln/>
        </p:spPr>
        <p:txBody>
          <a:bodyPr wrap="square" rtlCol="0" anchor="ctr"/>
          <a:lstStyle/>
          <a:p>
            <a:pPr algn="ctr" indent="0" marL="0">
              <a:buNone/>
            </a:pPr>
            <a:r>
              <a:rPr lang="en-US" sz="1600" b="1" dirty="0">
                <a:solidFill>
                  <a:srgbClr val="FFFFFF"/>
                </a:solidFill>
                <a:latin typeface="Manrope" pitchFamily="34" charset="0"/>
                <a:ea typeface="Manrope" pitchFamily="34" charset="-122"/>
                <a:cs typeface="Manrope" pitchFamily="34" charset="-120"/>
              </a:rPr>
              <a:t>2</a:t>
            </a:r>
            <a:endParaRPr lang="en-US" sz="1600" dirty="0"/>
          </a:p>
        </p:txBody>
      </p:sp>
      <p:sp>
        <p:nvSpPr>
          <p:cNvPr id="22" name="Text 20"/>
          <p:cNvSpPr/>
          <p:nvPr/>
        </p:nvSpPr>
        <p:spPr>
          <a:xfrm>
            <a:off x="3968496" y="3218688"/>
            <a:ext cx="1929384" cy="713232"/>
          </a:xfrm>
          <a:prstGeom prst="rect">
            <a:avLst/>
          </a:prstGeom>
          <a:noFill/>
          <a:ln/>
        </p:spPr>
        <p:txBody>
          <a:bodyPr wrap="square" rtlCol="0" anchor="ctr"/>
          <a:lstStyle/>
          <a:p>
            <a:pPr indent="0" marL="0">
              <a:lnSpc>
                <a:spcPct val="110000"/>
              </a:lnSpc>
              <a:buNone/>
            </a:pPr>
            <a:r>
              <a:rPr lang="en-US" sz="1100" b="1" dirty="0">
                <a:solidFill>
                  <a:srgbClr val="101828"/>
                </a:solidFill>
                <a:latin typeface="Inter" pitchFamily="34" charset="0"/>
                <a:ea typeface="Inter" pitchFamily="34" charset="-122"/>
                <a:cs typeface="Inter" pitchFamily="34" charset="-120"/>
              </a:rPr>
              <a:t>Schedule validation rescan to confirm remediation (recommended: 30 days)</a:t>
            </a:r>
            <a:endParaRPr lang="en-US" sz="1100" dirty="0"/>
          </a:p>
        </p:txBody>
      </p:sp>
      <p:sp>
        <p:nvSpPr>
          <p:cNvPr id="23" name="Shape 21"/>
          <p:cNvSpPr/>
          <p:nvPr/>
        </p:nvSpPr>
        <p:spPr>
          <a:xfrm>
            <a:off x="548640" y="5760720"/>
            <a:ext cx="11091672" cy="594360"/>
          </a:xfrm>
          <a:prstGeom prst="rect">
            <a:avLst/>
          </a:prstGeom>
          <a:solidFill>
            <a:srgbClr val="FFFFFF"/>
          </a:solidFill>
          <a:ln w="12700">
            <a:solidFill>
              <a:srgbClr val="E4E7EC"/>
            </a:solidFill>
            <a:prstDash val="solid"/>
          </a:ln>
        </p:spPr>
      </p:sp>
      <p:sp>
        <p:nvSpPr>
          <p:cNvPr id="24" name="Shape 22"/>
          <p:cNvSpPr/>
          <p:nvPr/>
        </p:nvSpPr>
        <p:spPr>
          <a:xfrm>
            <a:off x="548640" y="5760720"/>
            <a:ext cx="11091672" cy="73152"/>
          </a:xfrm>
          <a:prstGeom prst="rect">
            <a:avLst/>
          </a:prstGeom>
          <a:solidFill>
            <a:srgbClr val="F04438"/>
          </a:solidFill>
          <a:ln/>
        </p:spPr>
      </p:sp>
      <p:sp>
        <p:nvSpPr>
          <p:cNvPr id="25" name="Text 23"/>
          <p:cNvSpPr/>
          <p:nvPr/>
        </p:nvSpPr>
        <p:spPr>
          <a:xfrm>
            <a:off x="777240" y="5897880"/>
            <a:ext cx="10607040" cy="365760"/>
          </a:xfrm>
          <a:prstGeom prst="rect">
            <a:avLst/>
          </a:prstGeom>
          <a:noFill/>
          <a:ln/>
        </p:spPr>
        <p:txBody>
          <a:bodyPr wrap="square" rtlCol="0" anchor="ctr"/>
          <a:lstStyle/>
          <a:p>
            <a:pPr indent="0" marL="0">
              <a:buNone/>
            </a:pPr>
            <a:r>
              <a:rPr lang="en-US" sz="1300" b="1" dirty="0">
                <a:solidFill>
                  <a:srgbClr val="0A111F"/>
                </a:solidFill>
                <a:latin typeface="Inter" pitchFamily="34" charset="0"/>
                <a:ea typeface="Inter" pitchFamily="34" charset="-122"/>
                <a:cs typeface="Inter" pitchFamily="34" charset="-120"/>
              </a:rPr>
              <a:t>All vendors pass baseline controls. Schedule a rescan in 90 days to maintain posture.</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Key Findings</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4/17</a:t>
            </a:r>
            <a:endParaRPr lang="en-US" sz="900" dirty="0"/>
          </a:p>
        </p:txBody>
      </p:sp>
      <p:sp>
        <p:nvSpPr>
          <p:cNvPr id="9" name="Shape 7"/>
          <p:cNvSpPr/>
          <p:nvPr/>
        </p:nvSpPr>
        <p:spPr>
          <a:xfrm>
            <a:off x="548640" y="1234440"/>
            <a:ext cx="11091672" cy="5074920"/>
          </a:xfrm>
          <a:prstGeom prst="rect">
            <a:avLst/>
          </a:prstGeom>
          <a:solidFill>
            <a:srgbClr val="FFFFFF"/>
          </a:solidFill>
          <a:ln w="12700">
            <a:solidFill>
              <a:srgbClr val="E4E7EC"/>
            </a:solidFill>
            <a:prstDash val="solid"/>
          </a:ln>
        </p:spPr>
      </p:sp>
      <p:sp>
        <p:nvSpPr>
          <p:cNvPr id="10" name="Shape 8"/>
          <p:cNvSpPr/>
          <p:nvPr/>
        </p:nvSpPr>
        <p:spPr>
          <a:xfrm>
            <a:off x="548640" y="1234440"/>
            <a:ext cx="11091672" cy="73152"/>
          </a:xfrm>
          <a:prstGeom prst="rect">
            <a:avLst/>
          </a:prstGeom>
          <a:solidFill>
            <a:srgbClr val="EBA937"/>
          </a:solidFill>
          <a:ln/>
        </p:spPr>
      </p:sp>
      <p:sp>
        <p:nvSpPr>
          <p:cNvPr id="11" name="Shape 9"/>
          <p:cNvSpPr/>
          <p:nvPr/>
        </p:nvSpPr>
        <p:spPr>
          <a:xfrm>
            <a:off x="777240" y="1417320"/>
            <a:ext cx="54864" cy="411480"/>
          </a:xfrm>
          <a:prstGeom prst="rect">
            <a:avLst/>
          </a:prstGeom>
          <a:solidFill>
            <a:srgbClr val="EBA937"/>
          </a:solidFill>
          <a:ln/>
        </p:spPr>
      </p:sp>
      <p:sp>
        <p:nvSpPr>
          <p:cNvPr id="12" name="Text 10"/>
          <p:cNvSpPr/>
          <p:nvPr/>
        </p:nvSpPr>
        <p:spPr>
          <a:xfrm>
            <a:off x="960120" y="1435608"/>
            <a:ext cx="365760" cy="274320"/>
          </a:xfrm>
          <a:prstGeom prst="rect">
            <a:avLst/>
          </a:prstGeom>
          <a:noFill/>
          <a:ln/>
        </p:spPr>
        <p:txBody>
          <a:bodyPr wrap="square" rtlCol="0" anchor="ctr"/>
          <a:lstStyle/>
          <a:p>
            <a:pPr indent="0" marL="0">
              <a:buNone/>
            </a:pPr>
            <a:r>
              <a:rPr lang="en-US" sz="1200" dirty="0">
                <a:solidFill>
                  <a:srgbClr val="000000"/>
                </a:solidFill>
                <a:latin typeface="Inter" pitchFamily="34" charset="0"/>
                <a:ea typeface="Inter" pitchFamily="34" charset="-122"/>
                <a:cs typeface="Inter" pitchFamily="34" charset="-120"/>
              </a:rPr>
              <a:t>!</a:t>
            </a:r>
            <a:endParaRPr lang="en-US" sz="1200" dirty="0"/>
          </a:p>
        </p:txBody>
      </p:sp>
      <p:sp>
        <p:nvSpPr>
          <p:cNvPr id="13" name="Text 11"/>
          <p:cNvSpPr/>
          <p:nvPr/>
        </p:nvSpPr>
        <p:spPr>
          <a:xfrm>
            <a:off x="1280160" y="1417320"/>
            <a:ext cx="9875520" cy="411480"/>
          </a:xfrm>
          <a:prstGeom prst="rect">
            <a:avLst/>
          </a:prstGeom>
          <a:noFill/>
          <a:ln/>
        </p:spPr>
        <p:txBody>
          <a:bodyPr wrap="square" rtlCol="0" anchor="ctr"/>
          <a:lstStyle/>
          <a:p>
            <a:pPr indent="0" marL="0">
              <a:lnSpc>
                <a:spcPct val="115000"/>
              </a:lnSpc>
              <a:buNone/>
            </a:pPr>
            <a:r>
              <a:rPr lang="en-US" sz="1050" dirty="0">
                <a:solidFill>
                  <a:srgbClr val="475467"/>
                </a:solidFill>
                <a:latin typeface="Inter" pitchFamily="34" charset="0"/>
                <a:ea typeface="Inter" pitchFamily="34" charset="-122"/>
                <a:cs typeface="Inter" pitchFamily="34" charset="-120"/>
              </a:rPr>
              <a:t>moorli.io - SPF uses ~all (soft fail). Spoofed emails may still be accepted by some receivers instead of being rejected.</a:t>
            </a:r>
            <a:endParaRPr lang="en-US" sz="1050" dirty="0"/>
          </a:p>
        </p:txBody>
      </p:sp>
      <p:sp>
        <p:nvSpPr>
          <p:cNvPr id="14" name="Shape 12"/>
          <p:cNvSpPr/>
          <p:nvPr/>
        </p:nvSpPr>
        <p:spPr>
          <a:xfrm>
            <a:off x="777240" y="1920240"/>
            <a:ext cx="54864" cy="420624"/>
          </a:xfrm>
          <a:prstGeom prst="rect">
            <a:avLst/>
          </a:prstGeom>
          <a:solidFill>
            <a:srgbClr val="027A48"/>
          </a:solidFill>
          <a:ln/>
        </p:spPr>
      </p:sp>
      <p:sp>
        <p:nvSpPr>
          <p:cNvPr id="15" name="Text 13"/>
          <p:cNvSpPr/>
          <p:nvPr/>
        </p:nvSpPr>
        <p:spPr>
          <a:xfrm>
            <a:off x="960120" y="1938528"/>
            <a:ext cx="365760" cy="274320"/>
          </a:xfrm>
          <a:prstGeom prst="rect">
            <a:avLst/>
          </a:prstGeom>
          <a:noFill/>
          <a:ln/>
        </p:spPr>
        <p:txBody>
          <a:bodyPr wrap="square" rtlCol="0" anchor="ctr"/>
          <a:lstStyle/>
          <a:p>
            <a:pPr indent="0" marL="0">
              <a:buNone/>
            </a:pPr>
            <a:r>
              <a:rPr lang="en-US" sz="1200" dirty="0">
                <a:solidFill>
                  <a:srgbClr val="000000"/>
                </a:solidFill>
                <a:latin typeface="Inter" pitchFamily="34" charset="0"/>
                <a:ea typeface="Inter" pitchFamily="34" charset="-122"/>
                <a:cs typeface="Inter" pitchFamily="34" charset="-120"/>
              </a:rPr>
              <a:t>!</a:t>
            </a:r>
            <a:endParaRPr lang="en-US" sz="1200" dirty="0"/>
          </a:p>
        </p:txBody>
      </p:sp>
      <p:sp>
        <p:nvSpPr>
          <p:cNvPr id="16" name="Text 14"/>
          <p:cNvSpPr/>
          <p:nvPr/>
        </p:nvSpPr>
        <p:spPr>
          <a:xfrm>
            <a:off x="1280160" y="1920240"/>
            <a:ext cx="9875520" cy="420624"/>
          </a:xfrm>
          <a:prstGeom prst="rect">
            <a:avLst/>
          </a:prstGeom>
          <a:noFill/>
          <a:ln/>
        </p:spPr>
        <p:txBody>
          <a:bodyPr wrap="square" rtlCol="0" anchor="ctr"/>
          <a:lstStyle/>
          <a:p>
            <a:pPr indent="0" marL="0">
              <a:lnSpc>
                <a:spcPct val="115000"/>
              </a:lnSpc>
              <a:buNone/>
            </a:pPr>
            <a:r>
              <a:rPr lang="en-US" sz="1050" dirty="0">
                <a:solidFill>
                  <a:srgbClr val="475467"/>
                </a:solidFill>
                <a:latin typeface="Inter" pitchFamily="34" charset="0"/>
                <a:ea typeface="Inter" pitchFamily="34" charset="-122"/>
                <a:cs typeface="Inter" pitchFamily="34" charset="-120"/>
              </a:rPr>
              <a:t>1 of 1 vendor do not publish MTA-STS. This is a transport maturity gap, not a core control failure - industry adoption remains low. Prioritize MTA-STS for vendors handling invoices or payment instructions.</a:t>
            </a:r>
            <a:endParaRPr lang="en-US" sz="1050" dirty="0"/>
          </a:p>
        </p:txBody>
      </p:sp>
      <p:sp>
        <p:nvSpPr>
          <p:cNvPr id="17" name="Shape 15"/>
          <p:cNvSpPr/>
          <p:nvPr/>
        </p:nvSpPr>
        <p:spPr>
          <a:xfrm>
            <a:off x="777240" y="2432304"/>
            <a:ext cx="54864" cy="411480"/>
          </a:xfrm>
          <a:prstGeom prst="rect">
            <a:avLst/>
          </a:prstGeom>
          <a:solidFill>
            <a:srgbClr val="EBA937"/>
          </a:solidFill>
          <a:ln/>
        </p:spPr>
      </p:sp>
      <p:sp>
        <p:nvSpPr>
          <p:cNvPr id="18" name="Text 16"/>
          <p:cNvSpPr/>
          <p:nvPr/>
        </p:nvSpPr>
        <p:spPr>
          <a:xfrm>
            <a:off x="960120" y="2450592"/>
            <a:ext cx="365760" cy="274320"/>
          </a:xfrm>
          <a:prstGeom prst="rect">
            <a:avLst/>
          </a:prstGeom>
          <a:noFill/>
          <a:ln/>
        </p:spPr>
        <p:txBody>
          <a:bodyPr wrap="square" rtlCol="0" anchor="ctr"/>
          <a:lstStyle/>
          <a:p>
            <a:pPr indent="0" marL="0">
              <a:buNone/>
            </a:pPr>
            <a:r>
              <a:rPr lang="en-US" sz="1200" dirty="0">
                <a:solidFill>
                  <a:srgbClr val="000000"/>
                </a:solidFill>
                <a:latin typeface="Inter" pitchFamily="34" charset="0"/>
                <a:ea typeface="Inter" pitchFamily="34" charset="-122"/>
                <a:cs typeface="Inter" pitchFamily="34" charset="-120"/>
              </a:rPr>
              <a:t>!</a:t>
            </a:r>
            <a:endParaRPr lang="en-US" sz="1200" dirty="0"/>
          </a:p>
        </p:txBody>
      </p:sp>
      <p:sp>
        <p:nvSpPr>
          <p:cNvPr id="19" name="Text 17"/>
          <p:cNvSpPr/>
          <p:nvPr/>
        </p:nvSpPr>
        <p:spPr>
          <a:xfrm>
            <a:off x="1280160" y="2432304"/>
            <a:ext cx="9875520" cy="411480"/>
          </a:xfrm>
          <a:prstGeom prst="rect">
            <a:avLst/>
          </a:prstGeom>
          <a:noFill/>
          <a:ln/>
        </p:spPr>
        <p:txBody>
          <a:bodyPr wrap="square" rtlCol="0" anchor="ctr"/>
          <a:lstStyle/>
          <a:p>
            <a:pPr indent="0" marL="0">
              <a:lnSpc>
                <a:spcPct val="115000"/>
              </a:lnSpc>
              <a:buNone/>
            </a:pPr>
            <a:r>
              <a:rPr lang="en-US" sz="1050" dirty="0">
                <a:solidFill>
                  <a:srgbClr val="475467"/>
                </a:solidFill>
                <a:latin typeface="Inter" pitchFamily="34" charset="0"/>
                <a:ea typeface="Inter" pitchFamily="34" charset="-122"/>
                <a:cs typeface="Inter" pitchFamily="34" charset="-120"/>
              </a:rPr>
              <a:t>1 of 1 vendor without DNSSEC. DNS records (including email routing) are more susceptible to tampering.</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Why This Matters: The Financial Impact</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5/17</a:t>
            </a:r>
            <a:endParaRPr lang="en-US" sz="900" dirty="0"/>
          </a:p>
        </p:txBody>
      </p:sp>
      <p:sp>
        <p:nvSpPr>
          <p:cNvPr id="9" name="Shape 7"/>
          <p:cNvSpPr/>
          <p:nvPr/>
        </p:nvSpPr>
        <p:spPr>
          <a:xfrm>
            <a:off x="548640" y="1234440"/>
            <a:ext cx="3456432" cy="1874520"/>
          </a:xfrm>
          <a:prstGeom prst="rect">
            <a:avLst/>
          </a:prstGeom>
          <a:solidFill>
            <a:srgbClr val="FFFFFF"/>
          </a:solidFill>
          <a:ln w="12700">
            <a:solidFill>
              <a:srgbClr val="E4E7EC"/>
            </a:solidFill>
            <a:prstDash val="solid"/>
          </a:ln>
        </p:spPr>
      </p:sp>
      <p:sp>
        <p:nvSpPr>
          <p:cNvPr id="10" name="Shape 8"/>
          <p:cNvSpPr/>
          <p:nvPr/>
        </p:nvSpPr>
        <p:spPr>
          <a:xfrm>
            <a:off x="548640" y="1234440"/>
            <a:ext cx="3456432" cy="91440"/>
          </a:xfrm>
          <a:prstGeom prst="rect">
            <a:avLst/>
          </a:prstGeom>
          <a:solidFill>
            <a:srgbClr val="EBA937"/>
          </a:solidFill>
          <a:ln/>
        </p:spPr>
      </p:sp>
      <p:sp>
        <p:nvSpPr>
          <p:cNvPr id="11" name="Text 9"/>
          <p:cNvSpPr/>
          <p:nvPr/>
        </p:nvSpPr>
        <p:spPr>
          <a:xfrm>
            <a:off x="548640" y="1554480"/>
            <a:ext cx="3456432" cy="548640"/>
          </a:xfrm>
          <a:prstGeom prst="rect">
            <a:avLst/>
          </a:prstGeom>
          <a:noFill/>
          <a:ln/>
        </p:spPr>
        <p:txBody>
          <a:bodyPr wrap="square" rtlCol="0" anchor="ctr"/>
          <a:lstStyle/>
          <a:p>
            <a:pPr algn="ctr" indent="0" marL="0">
              <a:buNone/>
            </a:pPr>
            <a:r>
              <a:rPr lang="en-US" sz="3400" b="1" dirty="0">
                <a:solidFill>
                  <a:srgbClr val="F04438"/>
                </a:solidFill>
                <a:latin typeface="Manrope" pitchFamily="34" charset="0"/>
                <a:ea typeface="Manrope" pitchFamily="34" charset="-122"/>
                <a:cs typeface="Manrope" pitchFamily="34" charset="-120"/>
              </a:rPr>
              <a:t>$16B+</a:t>
            </a:r>
            <a:endParaRPr lang="en-US" sz="3400" dirty="0"/>
          </a:p>
        </p:txBody>
      </p:sp>
      <p:sp>
        <p:nvSpPr>
          <p:cNvPr id="12" name="Text 10"/>
          <p:cNvSpPr/>
          <p:nvPr/>
        </p:nvSpPr>
        <p:spPr>
          <a:xfrm>
            <a:off x="548640" y="2194560"/>
            <a:ext cx="3456432" cy="731520"/>
          </a:xfrm>
          <a:prstGeom prst="rect">
            <a:avLst/>
          </a:prstGeom>
          <a:noFill/>
          <a:ln/>
        </p:spPr>
        <p:txBody>
          <a:bodyPr wrap="square" rtlCol="0" anchor="ctr"/>
          <a:lstStyle/>
          <a:p>
            <a:pPr algn="ctr" indent="0" marL="0">
              <a:buNone/>
            </a:pPr>
            <a:r>
              <a:rPr lang="en-US" sz="1300" dirty="0">
                <a:solidFill>
                  <a:srgbClr val="475467"/>
                </a:solidFill>
                <a:latin typeface="Inter" pitchFamily="34" charset="0"/>
                <a:ea typeface="Inter" pitchFamily="34" charset="-122"/>
                <a:cs typeface="Inter" pitchFamily="34" charset="-120"/>
              </a:rPr>
              <a:t>IC3 reported losses</a:t>
            </a:r>
            <a:endParaRPr lang="en-US" sz="1300" dirty="0"/>
          </a:p>
          <a:p>
            <a:pPr algn="ctr" indent="0" marL="0">
              <a:buNone/>
            </a:pPr>
            <a:r>
              <a:rPr lang="en-US" sz="1300" dirty="0">
                <a:solidFill>
                  <a:srgbClr val="475467"/>
                </a:solidFill>
                <a:latin typeface="Inter" pitchFamily="34" charset="0"/>
                <a:ea typeface="Inter" pitchFamily="34" charset="-122"/>
                <a:cs typeface="Inter" pitchFamily="34" charset="-120"/>
              </a:rPr>
              <a:t>(all cyber, 2024)</a:t>
            </a:r>
            <a:endParaRPr lang="en-US" sz="1300" dirty="0"/>
          </a:p>
        </p:txBody>
      </p:sp>
      <p:sp>
        <p:nvSpPr>
          <p:cNvPr id="13" name="Shape 11"/>
          <p:cNvSpPr/>
          <p:nvPr/>
        </p:nvSpPr>
        <p:spPr>
          <a:xfrm>
            <a:off x="4361688" y="1234440"/>
            <a:ext cx="3456432" cy="1874520"/>
          </a:xfrm>
          <a:prstGeom prst="rect">
            <a:avLst/>
          </a:prstGeom>
          <a:solidFill>
            <a:srgbClr val="FFFFFF"/>
          </a:solidFill>
          <a:ln w="12700">
            <a:solidFill>
              <a:srgbClr val="E4E7EC"/>
            </a:solidFill>
            <a:prstDash val="solid"/>
          </a:ln>
        </p:spPr>
      </p:sp>
      <p:sp>
        <p:nvSpPr>
          <p:cNvPr id="14" name="Shape 12"/>
          <p:cNvSpPr/>
          <p:nvPr/>
        </p:nvSpPr>
        <p:spPr>
          <a:xfrm>
            <a:off x="4361688" y="1234440"/>
            <a:ext cx="3456432" cy="91440"/>
          </a:xfrm>
          <a:prstGeom prst="rect">
            <a:avLst/>
          </a:prstGeom>
          <a:solidFill>
            <a:srgbClr val="EBA937"/>
          </a:solidFill>
          <a:ln/>
        </p:spPr>
      </p:sp>
      <p:sp>
        <p:nvSpPr>
          <p:cNvPr id="15" name="Text 13"/>
          <p:cNvSpPr/>
          <p:nvPr/>
        </p:nvSpPr>
        <p:spPr>
          <a:xfrm>
            <a:off x="4361688" y="1554480"/>
            <a:ext cx="3456432" cy="548640"/>
          </a:xfrm>
          <a:prstGeom prst="rect">
            <a:avLst/>
          </a:prstGeom>
          <a:noFill/>
          <a:ln/>
        </p:spPr>
        <p:txBody>
          <a:bodyPr wrap="square" rtlCol="0" anchor="ctr"/>
          <a:lstStyle/>
          <a:p>
            <a:pPr algn="ctr" indent="0" marL="0">
              <a:buNone/>
            </a:pPr>
            <a:r>
              <a:rPr lang="en-US" sz="3400" b="1" dirty="0">
                <a:solidFill>
                  <a:srgbClr val="0A111F"/>
                </a:solidFill>
                <a:latin typeface="Manrope" pitchFamily="34" charset="0"/>
                <a:ea typeface="Manrope" pitchFamily="34" charset="-122"/>
                <a:cs typeface="Manrope" pitchFamily="34" charset="-120"/>
              </a:rPr>
              <a:t>Email</a:t>
            </a:r>
            <a:endParaRPr lang="en-US" sz="3400" dirty="0"/>
          </a:p>
        </p:txBody>
      </p:sp>
      <p:sp>
        <p:nvSpPr>
          <p:cNvPr id="16" name="Text 14"/>
          <p:cNvSpPr/>
          <p:nvPr/>
        </p:nvSpPr>
        <p:spPr>
          <a:xfrm>
            <a:off x="4361688" y="2194560"/>
            <a:ext cx="3456432" cy="731520"/>
          </a:xfrm>
          <a:prstGeom prst="rect">
            <a:avLst/>
          </a:prstGeom>
          <a:noFill/>
          <a:ln/>
        </p:spPr>
        <p:txBody>
          <a:bodyPr wrap="square" rtlCol="0" anchor="ctr"/>
          <a:lstStyle/>
          <a:p>
            <a:pPr algn="ctr" indent="0" marL="0">
              <a:buNone/>
            </a:pPr>
            <a:r>
              <a:rPr lang="en-US" sz="1300" dirty="0">
                <a:solidFill>
                  <a:srgbClr val="475467"/>
                </a:solidFill>
                <a:latin typeface="Inter" pitchFamily="34" charset="0"/>
                <a:ea typeface="Inter" pitchFamily="34" charset="-122"/>
                <a:cs typeface="Inter" pitchFamily="34" charset="-120"/>
              </a:rPr>
              <a:t>Common fraud</a:t>
            </a:r>
            <a:endParaRPr lang="en-US" sz="1300" dirty="0"/>
          </a:p>
          <a:p>
            <a:pPr algn="ctr" indent="0" marL="0">
              <a:buNone/>
            </a:pPr>
            <a:r>
              <a:rPr lang="en-US" sz="1300" dirty="0">
                <a:solidFill>
                  <a:srgbClr val="475467"/>
                </a:solidFill>
                <a:latin typeface="Inter" pitchFamily="34" charset="0"/>
                <a:ea typeface="Inter" pitchFamily="34" charset="-122"/>
                <a:cs typeface="Inter" pitchFamily="34" charset="-120"/>
              </a:rPr>
              <a:t>entry point</a:t>
            </a:r>
            <a:endParaRPr lang="en-US" sz="1300" dirty="0"/>
          </a:p>
        </p:txBody>
      </p:sp>
      <p:sp>
        <p:nvSpPr>
          <p:cNvPr id="17" name="Shape 15"/>
          <p:cNvSpPr/>
          <p:nvPr/>
        </p:nvSpPr>
        <p:spPr>
          <a:xfrm>
            <a:off x="8174736" y="1234440"/>
            <a:ext cx="3456432" cy="1874520"/>
          </a:xfrm>
          <a:prstGeom prst="rect">
            <a:avLst/>
          </a:prstGeom>
          <a:solidFill>
            <a:srgbClr val="FFFFFF"/>
          </a:solidFill>
          <a:ln w="12700">
            <a:solidFill>
              <a:srgbClr val="E4E7EC"/>
            </a:solidFill>
            <a:prstDash val="solid"/>
          </a:ln>
        </p:spPr>
      </p:sp>
      <p:sp>
        <p:nvSpPr>
          <p:cNvPr id="18" name="Shape 16"/>
          <p:cNvSpPr/>
          <p:nvPr/>
        </p:nvSpPr>
        <p:spPr>
          <a:xfrm>
            <a:off x="8174736" y="1234440"/>
            <a:ext cx="3456432" cy="91440"/>
          </a:xfrm>
          <a:prstGeom prst="rect">
            <a:avLst/>
          </a:prstGeom>
          <a:solidFill>
            <a:srgbClr val="EBA937"/>
          </a:solidFill>
          <a:ln/>
        </p:spPr>
      </p:sp>
      <p:sp>
        <p:nvSpPr>
          <p:cNvPr id="19" name="Text 17"/>
          <p:cNvSpPr/>
          <p:nvPr/>
        </p:nvSpPr>
        <p:spPr>
          <a:xfrm>
            <a:off x="8174736" y="1554480"/>
            <a:ext cx="3456432" cy="548640"/>
          </a:xfrm>
          <a:prstGeom prst="rect">
            <a:avLst/>
          </a:prstGeom>
          <a:noFill/>
          <a:ln/>
        </p:spPr>
        <p:txBody>
          <a:bodyPr wrap="square" rtlCol="0" anchor="ctr"/>
          <a:lstStyle/>
          <a:p>
            <a:pPr algn="ctr" indent="0" marL="0">
              <a:buNone/>
            </a:pPr>
            <a:r>
              <a:rPr lang="en-US" sz="3400" b="1" dirty="0">
                <a:solidFill>
                  <a:srgbClr val="EBA937"/>
                </a:solidFill>
                <a:latin typeface="Manrope" pitchFamily="34" charset="0"/>
                <a:ea typeface="Manrope" pitchFamily="34" charset="-122"/>
                <a:cs typeface="Manrope" pitchFamily="34" charset="-120"/>
              </a:rPr>
              <a:t>Vendor</a:t>
            </a:r>
            <a:endParaRPr lang="en-US" sz="3400" dirty="0"/>
          </a:p>
        </p:txBody>
      </p:sp>
      <p:sp>
        <p:nvSpPr>
          <p:cNvPr id="20" name="Text 18"/>
          <p:cNvSpPr/>
          <p:nvPr/>
        </p:nvSpPr>
        <p:spPr>
          <a:xfrm>
            <a:off x="8174736" y="2194560"/>
            <a:ext cx="3456432" cy="731520"/>
          </a:xfrm>
          <a:prstGeom prst="rect">
            <a:avLst/>
          </a:prstGeom>
          <a:noFill/>
          <a:ln/>
        </p:spPr>
        <p:txBody>
          <a:bodyPr wrap="square" rtlCol="0" anchor="ctr"/>
          <a:lstStyle/>
          <a:p>
            <a:pPr algn="ctr" indent="0" marL="0">
              <a:buNone/>
            </a:pPr>
            <a:r>
              <a:rPr lang="en-US" sz="1300" dirty="0">
                <a:solidFill>
                  <a:srgbClr val="475467"/>
                </a:solidFill>
                <a:latin typeface="Inter" pitchFamily="34" charset="0"/>
                <a:ea typeface="Inter" pitchFamily="34" charset="-122"/>
                <a:cs typeface="Inter" pitchFamily="34" charset="-120"/>
              </a:rPr>
              <a:t>Impersonation bypasses</a:t>
            </a:r>
            <a:endParaRPr lang="en-US" sz="1300" dirty="0"/>
          </a:p>
          <a:p>
            <a:pPr algn="ctr" indent="0" marL="0">
              <a:buNone/>
            </a:pPr>
            <a:r>
              <a:rPr lang="en-US" sz="1300" dirty="0">
                <a:solidFill>
                  <a:srgbClr val="475467"/>
                </a:solidFill>
                <a:latin typeface="Inter" pitchFamily="34" charset="0"/>
                <a:ea typeface="Inter" pitchFamily="34" charset="-122"/>
                <a:cs typeface="Inter" pitchFamily="34" charset="-120"/>
              </a:rPr>
              <a:t>your internal controls</a:t>
            </a:r>
            <a:endParaRPr lang="en-US" sz="1300" dirty="0"/>
          </a:p>
        </p:txBody>
      </p:sp>
      <p:sp>
        <p:nvSpPr>
          <p:cNvPr id="21" name="Text 19"/>
          <p:cNvSpPr/>
          <p:nvPr/>
        </p:nvSpPr>
        <p:spPr>
          <a:xfrm>
            <a:off x="548640" y="3337560"/>
            <a:ext cx="10972800" cy="365760"/>
          </a:xfrm>
          <a:prstGeom prst="rect">
            <a:avLst/>
          </a:prstGeom>
          <a:noFill/>
          <a:ln/>
        </p:spPr>
        <p:txBody>
          <a:bodyPr wrap="square" rtlCol="0" anchor="ctr"/>
          <a:lstStyle/>
          <a:p>
            <a:pPr indent="0" marL="0">
              <a:buNone/>
            </a:pPr>
            <a:r>
              <a:rPr lang="en-US" sz="1800" b="1" dirty="0">
                <a:solidFill>
                  <a:srgbClr val="101828"/>
                </a:solidFill>
                <a:latin typeface="Lora" pitchFamily="34" charset="0"/>
                <a:ea typeface="Lora" pitchFamily="34" charset="-122"/>
                <a:cs typeface="Lora" pitchFamily="34" charset="-120"/>
              </a:rPr>
              <a:t>The Problem:</a:t>
            </a:r>
            <a:endParaRPr lang="en-US" sz="1800" dirty="0"/>
          </a:p>
        </p:txBody>
      </p:sp>
      <p:sp>
        <p:nvSpPr>
          <p:cNvPr id="22" name="Text 20"/>
          <p:cNvSpPr/>
          <p:nvPr/>
        </p:nvSpPr>
        <p:spPr>
          <a:xfrm>
            <a:off x="548640" y="3703320"/>
            <a:ext cx="11247120" cy="914400"/>
          </a:xfrm>
          <a:prstGeom prst="rect">
            <a:avLst/>
          </a:prstGeom>
          <a:noFill/>
          <a:ln/>
        </p:spPr>
        <p:txBody>
          <a:bodyPr wrap="square" rtlCol="0" anchor="ctr"/>
          <a:lstStyle/>
          <a:p>
            <a:pPr indent="0" marL="0">
              <a:buNone/>
            </a:pPr>
            <a:r>
              <a:rPr lang="en-US" sz="1400" dirty="0">
                <a:solidFill>
                  <a:srgbClr val="475467"/>
                </a:solidFill>
                <a:latin typeface="Inter" pitchFamily="34" charset="0"/>
                <a:ea typeface="Inter" pitchFamily="34" charset="-122"/>
                <a:cs typeface="Inter" pitchFamily="34" charset="-120"/>
              </a:rPr>
              <a:t>You can secure your own domain. But if vendors are misconfigured, attackers can spoof them to send fake invoices, ACH changes, or portal links.</a:t>
            </a:r>
            <a:endParaRPr lang="en-US" sz="1400" dirty="0"/>
          </a:p>
        </p:txBody>
      </p:sp>
      <p:sp>
        <p:nvSpPr>
          <p:cNvPr id="23" name="Shape 21"/>
          <p:cNvSpPr/>
          <p:nvPr/>
        </p:nvSpPr>
        <p:spPr>
          <a:xfrm>
            <a:off x="548640" y="4709160"/>
            <a:ext cx="11091672" cy="1554480"/>
          </a:xfrm>
          <a:prstGeom prst="rect">
            <a:avLst/>
          </a:prstGeom>
          <a:solidFill>
            <a:srgbClr val="FFFFFF"/>
          </a:solidFill>
          <a:ln w="12700">
            <a:solidFill>
              <a:srgbClr val="E4E7EC"/>
            </a:solidFill>
            <a:prstDash val="solid"/>
          </a:ln>
        </p:spPr>
      </p:sp>
      <p:sp>
        <p:nvSpPr>
          <p:cNvPr id="24" name="Shape 22"/>
          <p:cNvSpPr/>
          <p:nvPr/>
        </p:nvSpPr>
        <p:spPr>
          <a:xfrm>
            <a:off x="548640" y="4709160"/>
            <a:ext cx="11091672" cy="73152"/>
          </a:xfrm>
          <a:prstGeom prst="rect">
            <a:avLst/>
          </a:prstGeom>
          <a:solidFill>
            <a:srgbClr val="F04438"/>
          </a:solidFill>
          <a:ln/>
        </p:spPr>
      </p:sp>
      <p:sp>
        <p:nvSpPr>
          <p:cNvPr id="25" name="Text 23"/>
          <p:cNvSpPr/>
          <p:nvPr/>
        </p:nvSpPr>
        <p:spPr>
          <a:xfrm>
            <a:off x="777240" y="4846320"/>
            <a:ext cx="4572000" cy="274320"/>
          </a:xfrm>
          <a:prstGeom prst="rect">
            <a:avLst/>
          </a:prstGeom>
          <a:noFill/>
          <a:ln/>
        </p:spPr>
        <p:txBody>
          <a:bodyPr wrap="square" rtlCol="0" anchor="ctr"/>
          <a:lstStyle/>
          <a:p>
            <a:pPr indent="0" marL="0">
              <a:buNone/>
            </a:pPr>
            <a:r>
              <a:rPr lang="en-US" sz="1200" b="1" dirty="0">
                <a:solidFill>
                  <a:srgbClr val="101828"/>
                </a:solidFill>
                <a:latin typeface="Inter" pitchFamily="34" charset="0"/>
                <a:ea typeface="Inter" pitchFamily="34" charset="-122"/>
                <a:cs typeface="Inter" pitchFamily="34" charset="-120"/>
              </a:rPr>
              <a:t>Estimated Annualized BEC Exposure</a:t>
            </a:r>
            <a:endParaRPr lang="en-US" sz="1200" dirty="0"/>
          </a:p>
        </p:txBody>
      </p:sp>
      <p:sp>
        <p:nvSpPr>
          <p:cNvPr id="26" name="Text 24"/>
          <p:cNvSpPr/>
          <p:nvPr/>
        </p:nvSpPr>
        <p:spPr>
          <a:xfrm>
            <a:off x="777240" y="5166360"/>
            <a:ext cx="2743200" cy="457200"/>
          </a:xfrm>
          <a:prstGeom prst="rect">
            <a:avLst/>
          </a:prstGeom>
          <a:noFill/>
          <a:ln/>
        </p:spPr>
        <p:txBody>
          <a:bodyPr wrap="square" rtlCol="0" anchor="ctr"/>
          <a:lstStyle/>
          <a:p>
            <a:pPr indent="0" marL="0">
              <a:buNone/>
            </a:pPr>
            <a:r>
              <a:rPr lang="en-US" sz="2800" b="1" dirty="0">
                <a:solidFill>
                  <a:srgbClr val="F04438"/>
                </a:solidFill>
                <a:latin typeface="Manrope" pitchFamily="34" charset="0"/>
                <a:ea typeface="Manrope" pitchFamily="34" charset="-122"/>
                <a:cs typeface="Manrope" pitchFamily="34" charset="-120"/>
              </a:rPr>
              <a:t>&lt; $1,000</a:t>
            </a:r>
            <a:endParaRPr lang="en-US" sz="2800" dirty="0"/>
          </a:p>
        </p:txBody>
      </p:sp>
      <p:sp>
        <p:nvSpPr>
          <p:cNvPr id="27" name="Text 25"/>
          <p:cNvSpPr/>
          <p:nvPr/>
        </p:nvSpPr>
        <p:spPr>
          <a:xfrm>
            <a:off x="3657600" y="4892040"/>
            <a:ext cx="7772400" cy="41148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Illustrative estimate only. Uses a conservative $50K illustrative loss assumption with 2% annual probability per high/critical vendor and 1% per medium-risk vendor. Directional context only; not a financial projection. Actual exposure depends on transaction volume, payment controls, vendor access, and attack success conditions.</a:t>
            </a:r>
            <a:endParaRPr lang="en-US" sz="900" dirty="0"/>
          </a:p>
        </p:txBody>
      </p:sp>
      <p:sp>
        <p:nvSpPr>
          <p:cNvPr id="28" name="Text 26"/>
          <p:cNvSpPr/>
          <p:nvPr/>
        </p:nvSpPr>
        <p:spPr>
          <a:xfrm>
            <a:off x="3657600" y="5349240"/>
            <a:ext cx="7772400" cy="274320"/>
          </a:xfrm>
          <a:prstGeom prst="rect">
            <a:avLst/>
          </a:prstGeom>
          <a:noFill/>
          <a:ln/>
        </p:spPr>
        <p:txBody>
          <a:bodyPr wrap="square" rtlCol="0" anchor="ctr"/>
          <a:lstStyle/>
          <a:p>
            <a:pPr indent="0" marL="0">
              <a:buNone/>
            </a:pPr>
            <a:r>
              <a:rPr lang="en-US" sz="1100" dirty="0">
                <a:solidFill>
                  <a:srgbClr val="475467"/>
                </a:solidFill>
                <a:latin typeface="Inter" pitchFamily="34" charset="0"/>
                <a:ea typeface="Inter" pitchFamily="34" charset="-122"/>
                <a:cs typeface="Inter" pitchFamily="34" charset="-120"/>
              </a:rPr>
              <a:t>0 vendors with elevated spoofing exposure (0 high/critical, 0 medium) | 0 rule-level FAIL findings across the 1 vendors scanned</a:t>
            </a:r>
            <a:endParaRPr lang="en-US" sz="1100" dirty="0"/>
          </a:p>
        </p:txBody>
      </p:sp>
      <p:sp>
        <p:nvSpPr>
          <p:cNvPr id="29" name="Text 27"/>
          <p:cNvSpPr/>
          <p:nvPr/>
        </p:nvSpPr>
        <p:spPr>
          <a:xfrm>
            <a:off x="777240" y="5806440"/>
            <a:ext cx="10698480" cy="320040"/>
          </a:xfrm>
          <a:prstGeom prst="rect">
            <a:avLst/>
          </a:prstGeom>
          <a:noFill/>
          <a:ln/>
        </p:spPr>
        <p:txBody>
          <a:bodyPr wrap="square" rtlCol="0" anchor="ctr"/>
          <a:lstStyle/>
          <a:p>
            <a:pPr indent="0" marL="0">
              <a:buNone/>
            </a:pPr>
            <a:r>
              <a:rPr lang="en-US" sz="900" i="1" dirty="0">
                <a:solidFill>
                  <a:srgbClr val="667085"/>
                </a:solidFill>
                <a:latin typeface="Inter" pitchFamily="34" charset="0"/>
                <a:ea typeface="Inter" pitchFamily="34" charset="-122"/>
                <a:cs typeface="Inter" pitchFamily="34" charset="-120"/>
              </a:rPr>
              <a:t>ILLUSTRATIVE MODEL — This estimate uses simplified assumptions (2% annual incident probability per high/critical vendor, 1% per medium-risk vendor, × $50K illustrative per-incident loss assumption). Actual exposure depends on transaction volume, vendor access, controls, and attacker success conditions. This is not a financial projection.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Vendor Ecosystem Health</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6/17</a:t>
            </a:r>
            <a:endParaRPr lang="en-US" sz="900" dirty="0"/>
          </a:p>
        </p:txBody>
      </p:sp>
      <p:sp>
        <p:nvSpPr>
          <p:cNvPr id="9" name="Shape 7"/>
          <p:cNvSpPr/>
          <p:nvPr/>
        </p:nvSpPr>
        <p:spPr>
          <a:xfrm>
            <a:off x="548640" y="1234440"/>
            <a:ext cx="3520440" cy="1691640"/>
          </a:xfrm>
          <a:prstGeom prst="rect">
            <a:avLst/>
          </a:prstGeom>
          <a:solidFill>
            <a:srgbClr val="FFFFFF"/>
          </a:solidFill>
          <a:ln w="12700">
            <a:solidFill>
              <a:srgbClr val="E4E7EC"/>
            </a:solidFill>
            <a:prstDash val="solid"/>
          </a:ln>
        </p:spPr>
      </p:sp>
      <p:sp>
        <p:nvSpPr>
          <p:cNvPr id="10" name="Shape 8"/>
          <p:cNvSpPr/>
          <p:nvPr/>
        </p:nvSpPr>
        <p:spPr>
          <a:xfrm>
            <a:off x="548640" y="1234440"/>
            <a:ext cx="3520440" cy="91440"/>
          </a:xfrm>
          <a:prstGeom prst="rect">
            <a:avLst/>
          </a:prstGeom>
          <a:solidFill>
            <a:srgbClr val="EBA937"/>
          </a:solidFill>
          <a:ln/>
        </p:spPr>
      </p:sp>
      <p:sp>
        <p:nvSpPr>
          <p:cNvPr id="11" name="Text 9"/>
          <p:cNvSpPr/>
          <p:nvPr/>
        </p:nvSpPr>
        <p:spPr>
          <a:xfrm>
            <a:off x="548640" y="1463040"/>
            <a:ext cx="3520440" cy="640080"/>
          </a:xfrm>
          <a:prstGeom prst="rect">
            <a:avLst/>
          </a:prstGeom>
          <a:noFill/>
          <a:ln/>
        </p:spPr>
        <p:txBody>
          <a:bodyPr wrap="square" rtlCol="0" anchor="ctr"/>
          <a:lstStyle/>
          <a:p>
            <a:pPr algn="ctr" indent="0" marL="0">
              <a:buNone/>
            </a:pPr>
            <a:r>
              <a:rPr lang="en-US" sz="4600" b="1" dirty="0">
                <a:solidFill>
                  <a:srgbClr val="0A111F"/>
                </a:solidFill>
                <a:latin typeface="Manrope" pitchFamily="34" charset="0"/>
                <a:ea typeface="Manrope" pitchFamily="34" charset="-122"/>
                <a:cs typeface="Manrope" pitchFamily="34" charset="-120"/>
              </a:rPr>
              <a:t>97</a:t>
            </a:r>
            <a:endParaRPr lang="en-US" sz="4600" dirty="0"/>
          </a:p>
        </p:txBody>
      </p:sp>
      <p:sp>
        <p:nvSpPr>
          <p:cNvPr id="12" name="Text 10"/>
          <p:cNvSpPr/>
          <p:nvPr/>
        </p:nvSpPr>
        <p:spPr>
          <a:xfrm>
            <a:off x="2240280" y="2011680"/>
            <a:ext cx="1828800" cy="274320"/>
          </a:xfrm>
          <a:prstGeom prst="rect">
            <a:avLst/>
          </a:prstGeom>
          <a:noFill/>
          <a:ln/>
        </p:spPr>
        <p:txBody>
          <a:bodyPr wrap="square" rtlCol="0" anchor="ctr"/>
          <a:lstStyle/>
          <a:p>
            <a:pPr algn="l" indent="0" marL="0">
              <a:buNone/>
            </a:pPr>
            <a:r>
              <a:rPr lang="en-US" sz="1400" dirty="0">
                <a:solidFill>
                  <a:srgbClr val="667085"/>
                </a:solidFill>
                <a:latin typeface="Inter" pitchFamily="34" charset="0"/>
                <a:ea typeface="Inter" pitchFamily="34" charset="-122"/>
                <a:cs typeface="Inter" pitchFamily="34" charset="-120"/>
              </a:rPr>
              <a:t>/100</a:t>
            </a:r>
            <a:endParaRPr lang="en-US" sz="1400" dirty="0"/>
          </a:p>
        </p:txBody>
      </p:sp>
      <p:sp>
        <p:nvSpPr>
          <p:cNvPr id="13" name="Text 11"/>
          <p:cNvSpPr/>
          <p:nvPr/>
        </p:nvSpPr>
        <p:spPr>
          <a:xfrm>
            <a:off x="548640" y="2331720"/>
            <a:ext cx="3520440" cy="274320"/>
          </a:xfrm>
          <a:prstGeom prst="rect">
            <a:avLst/>
          </a:prstGeom>
          <a:noFill/>
          <a:ln/>
        </p:spPr>
        <p:txBody>
          <a:bodyPr wrap="square" rtlCol="0" anchor="ctr"/>
          <a:lstStyle/>
          <a:p>
            <a:pPr algn="ctr" indent="0" marL="0">
              <a:buNone/>
            </a:pPr>
            <a:r>
              <a:rPr lang="en-US" sz="1200" dirty="0">
                <a:solidFill>
                  <a:srgbClr val="475467"/>
                </a:solidFill>
                <a:latin typeface="Inter" pitchFamily="34" charset="0"/>
                <a:ea typeface="Inter" pitchFamily="34" charset="-122"/>
                <a:cs typeface="Inter" pitchFamily="34" charset="-120"/>
              </a:rPr>
              <a:t>Overall Security Posture</a:t>
            </a:r>
            <a:endParaRPr lang="en-US" sz="1200" dirty="0"/>
          </a:p>
        </p:txBody>
      </p:sp>
      <p:sp>
        <p:nvSpPr>
          <p:cNvPr id="14" name="Text 12"/>
          <p:cNvSpPr/>
          <p:nvPr/>
        </p:nvSpPr>
        <p:spPr>
          <a:xfrm>
            <a:off x="548640" y="2615184"/>
            <a:ext cx="3520440" cy="256032"/>
          </a:xfrm>
          <a:prstGeom prst="rect">
            <a:avLst/>
          </a:prstGeom>
          <a:noFill/>
          <a:ln/>
        </p:spPr>
        <p:txBody>
          <a:bodyPr wrap="square" rtlCol="0" anchor="ctr"/>
          <a:lstStyle/>
          <a:p>
            <a:pPr algn="ctr" indent="0" marL="0">
              <a:buNone/>
            </a:pPr>
            <a:r>
              <a:rPr lang="en-US" sz="900" dirty="0">
                <a:solidFill>
                  <a:srgbClr val="667085"/>
                </a:solidFill>
                <a:latin typeface="Inter" pitchFamily="34" charset="0"/>
                <a:ea typeface="Inter" pitchFamily="34" charset="-122"/>
                <a:cs typeface="Inter" pitchFamily="34" charset="-120"/>
              </a:rPr>
              <a:t>Posture Score (0-100): Higher = better. Inverse of avg vendor Risk Score.</a:t>
            </a:r>
            <a:endParaRPr lang="en-US" sz="900" dirty="0"/>
          </a:p>
        </p:txBody>
      </p:sp>
      <p:sp>
        <p:nvSpPr>
          <p:cNvPr id="15" name="Text 13"/>
          <p:cNvSpPr/>
          <p:nvPr/>
        </p:nvSpPr>
        <p:spPr>
          <a:xfrm>
            <a:off x="4343400" y="2377440"/>
            <a:ext cx="3657600" cy="274320"/>
          </a:xfrm>
          <a:prstGeom prst="rect">
            <a:avLst/>
          </a:prstGeom>
          <a:noFill/>
          <a:ln/>
        </p:spPr>
        <p:txBody>
          <a:bodyPr wrap="square" rtlCol="0" anchor="ctr"/>
          <a:lstStyle/>
          <a:p>
            <a:pPr indent="0" marL="0">
              <a:buNone/>
            </a:pPr>
            <a:r>
              <a:rPr lang="en-US" sz="1600" b="1" dirty="0">
                <a:solidFill>
                  <a:srgbClr val="027A48"/>
                </a:solidFill>
                <a:latin typeface="Manrope" pitchFamily="34" charset="0"/>
                <a:ea typeface="Manrope" pitchFamily="34" charset="-122"/>
                <a:cs typeface="Manrope" pitchFamily="34" charset="-120"/>
              </a:rPr>
              <a:t>Strong</a:t>
            </a:r>
            <a:endParaRPr lang="en-US" sz="1600" dirty="0"/>
          </a:p>
        </p:txBody>
      </p:sp>
      <p:sp>
        <p:nvSpPr>
          <p:cNvPr id="16" name="Text 14"/>
          <p:cNvSpPr/>
          <p:nvPr/>
        </p:nvSpPr>
        <p:spPr>
          <a:xfrm>
            <a:off x="7772400" y="2377440"/>
            <a:ext cx="3840480" cy="274320"/>
          </a:xfrm>
          <a:prstGeom prst="rect">
            <a:avLst/>
          </a:prstGeom>
          <a:noFill/>
          <a:ln/>
        </p:spPr>
        <p:txBody>
          <a:bodyPr wrap="square" rtlCol="0" anchor="ctr"/>
          <a:lstStyle/>
          <a:p>
            <a:pPr indent="0" marL="0">
              <a:buNone/>
            </a:pPr>
            <a:r>
              <a:rPr lang="en-US" sz="1100" i="1" dirty="0">
                <a:solidFill>
                  <a:srgbClr val="667085"/>
                </a:solidFill>
                <a:latin typeface="Inter" pitchFamily="34" charset="0"/>
                <a:ea typeface="Inter" pitchFamily="34" charset="-122"/>
                <a:cs typeface="Inter" pitchFamily="34" charset="-120"/>
              </a:rPr>
              <a:t>(internal scale)</a:t>
            </a:r>
            <a:endParaRPr lang="en-US" sz="1100" dirty="0"/>
          </a:p>
        </p:txBody>
      </p:sp>
      <p:sp>
        <p:nvSpPr>
          <p:cNvPr id="17" name="Shape 15"/>
          <p:cNvSpPr/>
          <p:nvPr/>
        </p:nvSpPr>
        <p:spPr>
          <a:xfrm>
            <a:off x="4343400" y="2788920"/>
            <a:ext cx="7269480" cy="201168"/>
          </a:xfrm>
          <a:prstGeom prst="roundRect">
            <a:avLst/>
          </a:prstGeom>
          <a:solidFill>
            <a:srgbClr val="E4E7EC"/>
          </a:solidFill>
          <a:ln w="12700">
            <a:solidFill>
              <a:srgbClr val="E4E7EC"/>
            </a:solidFill>
            <a:prstDash val="solid"/>
          </a:ln>
        </p:spPr>
      </p:sp>
      <p:sp>
        <p:nvSpPr>
          <p:cNvPr id="18" name="Shape 16"/>
          <p:cNvSpPr/>
          <p:nvPr/>
        </p:nvSpPr>
        <p:spPr>
          <a:xfrm>
            <a:off x="4343400" y="2788920"/>
            <a:ext cx="7051396" cy="201168"/>
          </a:xfrm>
          <a:prstGeom prst="roundRect">
            <a:avLst/>
          </a:prstGeom>
          <a:solidFill>
            <a:srgbClr val="027A48"/>
          </a:solidFill>
          <a:ln w="12700">
            <a:solidFill>
              <a:srgbClr val="027A48"/>
            </a:solidFill>
            <a:prstDash val="solid"/>
          </a:ln>
        </p:spPr>
      </p:sp>
      <p:sp>
        <p:nvSpPr>
          <p:cNvPr id="19" name="Shape 17"/>
          <p:cNvSpPr/>
          <p:nvPr/>
        </p:nvSpPr>
        <p:spPr>
          <a:xfrm>
            <a:off x="8705088" y="2715768"/>
            <a:ext cx="0" cy="347472"/>
          </a:xfrm>
          <a:prstGeom prst="line">
            <a:avLst/>
          </a:prstGeom>
          <a:noFill/>
          <a:ln w="25400">
            <a:solidFill>
              <a:srgbClr val="667085"/>
            </a:solidFill>
            <a:prstDash val="dash"/>
          </a:ln>
        </p:spPr>
      </p:sp>
      <p:sp>
        <p:nvSpPr>
          <p:cNvPr id="20" name="Text 18"/>
          <p:cNvSpPr/>
          <p:nvPr/>
        </p:nvSpPr>
        <p:spPr>
          <a:xfrm>
            <a:off x="8293608" y="3008376"/>
            <a:ext cx="822960" cy="164592"/>
          </a:xfrm>
          <a:prstGeom prst="rect">
            <a:avLst/>
          </a:prstGeom>
          <a:noFill/>
          <a:ln/>
        </p:spPr>
        <p:txBody>
          <a:bodyPr wrap="square" rtlCol="0" anchor="ctr"/>
          <a:lstStyle/>
          <a:p>
            <a:pPr algn="ctr" indent="0" marL="0">
              <a:buNone/>
            </a:pPr>
            <a:r>
              <a:rPr lang="en-US" sz="750" dirty="0">
                <a:solidFill>
                  <a:srgbClr val="667085"/>
                </a:solidFill>
                <a:latin typeface="Inter" pitchFamily="34" charset="0"/>
                <a:ea typeface="Inter" pitchFamily="34" charset="-122"/>
                <a:cs typeface="Inter" pitchFamily="34" charset="-120"/>
              </a:rPr>
              <a:t>Baseline</a:t>
            </a:r>
            <a:endParaRPr lang="en-US" sz="750" dirty="0"/>
          </a:p>
        </p:txBody>
      </p:sp>
      <p:sp>
        <p:nvSpPr>
          <p:cNvPr id="21" name="Shape 19"/>
          <p:cNvSpPr/>
          <p:nvPr/>
        </p:nvSpPr>
        <p:spPr>
          <a:xfrm>
            <a:off x="9432036" y="2715768"/>
            <a:ext cx="0" cy="347472"/>
          </a:xfrm>
          <a:prstGeom prst="line">
            <a:avLst/>
          </a:prstGeom>
          <a:noFill/>
          <a:ln w="25400">
            <a:solidFill>
              <a:srgbClr val="027A48"/>
            </a:solidFill>
            <a:prstDash val="dash"/>
          </a:ln>
        </p:spPr>
      </p:sp>
      <p:sp>
        <p:nvSpPr>
          <p:cNvPr id="22" name="Text 20"/>
          <p:cNvSpPr/>
          <p:nvPr/>
        </p:nvSpPr>
        <p:spPr>
          <a:xfrm>
            <a:off x="9066276" y="3008376"/>
            <a:ext cx="731520" cy="164592"/>
          </a:xfrm>
          <a:prstGeom prst="rect">
            <a:avLst/>
          </a:prstGeom>
          <a:noFill/>
          <a:ln/>
        </p:spPr>
        <p:txBody>
          <a:bodyPr wrap="square" rtlCol="0" anchor="ctr"/>
          <a:lstStyle/>
          <a:p>
            <a:pPr algn="ctr" indent="0" marL="0">
              <a:buNone/>
            </a:pPr>
            <a:r>
              <a:rPr lang="en-US" sz="750" dirty="0">
                <a:solidFill>
                  <a:srgbClr val="027A48"/>
                </a:solidFill>
                <a:latin typeface="Inter" pitchFamily="34" charset="0"/>
                <a:ea typeface="Inter" pitchFamily="34" charset="-122"/>
                <a:cs typeface="Inter" pitchFamily="34" charset="-120"/>
              </a:rPr>
              <a:t>Strong</a:t>
            </a:r>
            <a:endParaRPr lang="en-US" sz="750" dirty="0"/>
          </a:p>
        </p:txBody>
      </p:sp>
      <p:sp>
        <p:nvSpPr>
          <p:cNvPr id="23" name="Shape 21"/>
          <p:cNvSpPr/>
          <p:nvPr/>
        </p:nvSpPr>
        <p:spPr>
          <a:xfrm rot="10800000">
            <a:off x="11303356" y="2624328"/>
            <a:ext cx="182880" cy="128016"/>
          </a:xfrm>
          <a:prstGeom prst="triangle">
            <a:avLst/>
          </a:prstGeom>
          <a:solidFill>
            <a:srgbClr val="027A48"/>
          </a:solidFill>
          <a:ln w="12700">
            <a:solidFill>
              <a:srgbClr val="027A48"/>
            </a:solidFill>
            <a:prstDash val="solid"/>
          </a:ln>
        </p:spPr>
      </p:sp>
      <p:sp>
        <p:nvSpPr>
          <p:cNvPr id="24" name="Text 22"/>
          <p:cNvSpPr/>
          <p:nvPr/>
        </p:nvSpPr>
        <p:spPr>
          <a:xfrm>
            <a:off x="11074756" y="2404872"/>
            <a:ext cx="640080" cy="201168"/>
          </a:xfrm>
          <a:prstGeom prst="rect">
            <a:avLst/>
          </a:prstGeom>
          <a:noFill/>
          <a:ln/>
        </p:spPr>
        <p:txBody>
          <a:bodyPr wrap="square" rtlCol="0" anchor="ctr"/>
          <a:lstStyle/>
          <a:p>
            <a:pPr algn="ctr" indent="0" marL="0">
              <a:buNone/>
            </a:pPr>
            <a:r>
              <a:rPr lang="en-US" sz="1100" b="1" dirty="0">
                <a:solidFill>
                  <a:srgbClr val="027A48"/>
                </a:solidFill>
                <a:latin typeface="Manrope" pitchFamily="34" charset="0"/>
                <a:ea typeface="Manrope" pitchFamily="34" charset="-122"/>
                <a:cs typeface="Manrope" pitchFamily="34" charset="-120"/>
              </a:rPr>
              <a:t>97</a:t>
            </a:r>
            <a:endParaRPr lang="en-US" sz="1100" dirty="0"/>
          </a:p>
        </p:txBody>
      </p:sp>
      <p:sp>
        <p:nvSpPr>
          <p:cNvPr id="25" name="Text 23"/>
          <p:cNvSpPr/>
          <p:nvPr/>
        </p:nvSpPr>
        <p:spPr>
          <a:xfrm>
            <a:off x="4343400" y="1234440"/>
            <a:ext cx="6949440" cy="274320"/>
          </a:xfrm>
          <a:prstGeom prst="rect">
            <a:avLst/>
          </a:prstGeom>
          <a:noFill/>
          <a:ln/>
        </p:spPr>
        <p:txBody>
          <a:bodyPr wrap="square" rtlCol="0" anchor="ctr"/>
          <a:lstStyle/>
          <a:p>
            <a:pPr indent="0" marL="0">
              <a:buNone/>
            </a:pPr>
            <a:r>
              <a:rPr lang="en-US" sz="1300" b="1" dirty="0">
                <a:solidFill>
                  <a:srgbClr val="475467"/>
                </a:solidFill>
                <a:latin typeface="Inter" pitchFamily="34" charset="0"/>
                <a:ea typeface="Inter" pitchFamily="34" charset="-122"/>
                <a:cs typeface="Inter" pitchFamily="34" charset="-120"/>
              </a:rPr>
              <a:t>Vendor Risk Distribution</a:t>
            </a:r>
            <a:endParaRPr lang="en-US" sz="1300" dirty="0"/>
          </a:p>
        </p:txBody>
      </p:sp>
      <p:sp>
        <p:nvSpPr>
          <p:cNvPr id="26" name="Shape 24"/>
          <p:cNvSpPr/>
          <p:nvPr/>
        </p:nvSpPr>
        <p:spPr>
          <a:xfrm>
            <a:off x="4343400" y="1600200"/>
            <a:ext cx="1965960" cy="347472"/>
          </a:xfrm>
          <a:prstGeom prst="roundRect">
            <a:avLst/>
          </a:prstGeom>
          <a:solidFill>
            <a:srgbClr val="FFFFFF"/>
          </a:solidFill>
          <a:ln w="12700">
            <a:solidFill>
              <a:srgbClr val="E4E7EC"/>
            </a:solidFill>
            <a:prstDash val="solid"/>
          </a:ln>
        </p:spPr>
      </p:sp>
      <p:sp>
        <p:nvSpPr>
          <p:cNvPr id="27" name="Shape 25"/>
          <p:cNvSpPr/>
          <p:nvPr/>
        </p:nvSpPr>
        <p:spPr>
          <a:xfrm>
            <a:off x="4343400" y="1600200"/>
            <a:ext cx="1965960" cy="347472"/>
          </a:xfrm>
          <a:prstGeom prst="roundRect">
            <a:avLst/>
          </a:prstGeom>
          <a:solidFill>
            <a:srgbClr val="F04438">
              <a:alpha val="15000"/>
            </a:srgbClr>
          </a:solidFill>
          <a:ln w="12700">
            <a:solidFill>
              <a:srgbClr val="F04438"/>
            </a:solidFill>
            <a:prstDash val="solid"/>
          </a:ln>
        </p:spPr>
      </p:sp>
      <p:sp>
        <p:nvSpPr>
          <p:cNvPr id="28" name="Text 26"/>
          <p:cNvSpPr/>
          <p:nvPr/>
        </p:nvSpPr>
        <p:spPr>
          <a:xfrm>
            <a:off x="4453128" y="1655064"/>
            <a:ext cx="1783080" cy="237744"/>
          </a:xfrm>
          <a:prstGeom prst="rect">
            <a:avLst/>
          </a:prstGeom>
          <a:noFill/>
          <a:ln/>
        </p:spPr>
        <p:txBody>
          <a:bodyPr wrap="square" rtlCol="0" anchor="ctr"/>
          <a:lstStyle/>
          <a:p>
            <a:pPr indent="0" marL="0">
              <a:buNone/>
            </a:pPr>
            <a:r>
              <a:rPr lang="en-US" sz="1100" b="1" dirty="0">
                <a:solidFill>
                  <a:srgbClr val="F04438"/>
                </a:solidFill>
                <a:latin typeface="Inter" pitchFamily="34" charset="0"/>
                <a:ea typeface="Inter" pitchFamily="34" charset="-122"/>
                <a:cs typeface="Inter" pitchFamily="34" charset="-120"/>
              </a:rPr>
              <a:t>CRITICAL: 0</a:t>
            </a:r>
            <a:endParaRPr lang="en-US" sz="1100" dirty="0"/>
          </a:p>
        </p:txBody>
      </p:sp>
      <p:sp>
        <p:nvSpPr>
          <p:cNvPr id="29" name="Shape 27"/>
          <p:cNvSpPr/>
          <p:nvPr/>
        </p:nvSpPr>
        <p:spPr>
          <a:xfrm>
            <a:off x="6446520" y="1600200"/>
            <a:ext cx="1965960" cy="347472"/>
          </a:xfrm>
          <a:prstGeom prst="roundRect">
            <a:avLst/>
          </a:prstGeom>
          <a:solidFill>
            <a:srgbClr val="FFFFFF"/>
          </a:solidFill>
          <a:ln w="12700">
            <a:solidFill>
              <a:srgbClr val="E4E7EC"/>
            </a:solidFill>
            <a:prstDash val="solid"/>
          </a:ln>
        </p:spPr>
      </p:sp>
      <p:sp>
        <p:nvSpPr>
          <p:cNvPr id="30" name="Shape 28"/>
          <p:cNvSpPr/>
          <p:nvPr/>
        </p:nvSpPr>
        <p:spPr>
          <a:xfrm>
            <a:off x="6446520" y="1600200"/>
            <a:ext cx="1965960" cy="347472"/>
          </a:xfrm>
          <a:prstGeom prst="roundRect">
            <a:avLst/>
          </a:prstGeom>
          <a:solidFill>
            <a:srgbClr val="F04438">
              <a:alpha val="15000"/>
            </a:srgbClr>
          </a:solidFill>
          <a:ln w="12700">
            <a:solidFill>
              <a:srgbClr val="F04438"/>
            </a:solidFill>
            <a:prstDash val="solid"/>
          </a:ln>
        </p:spPr>
      </p:sp>
      <p:sp>
        <p:nvSpPr>
          <p:cNvPr id="31" name="Text 29"/>
          <p:cNvSpPr/>
          <p:nvPr/>
        </p:nvSpPr>
        <p:spPr>
          <a:xfrm>
            <a:off x="6556248" y="1655064"/>
            <a:ext cx="1783080" cy="237744"/>
          </a:xfrm>
          <a:prstGeom prst="rect">
            <a:avLst/>
          </a:prstGeom>
          <a:noFill/>
          <a:ln/>
        </p:spPr>
        <p:txBody>
          <a:bodyPr wrap="square" rtlCol="0" anchor="ctr"/>
          <a:lstStyle/>
          <a:p>
            <a:pPr indent="0" marL="0">
              <a:buNone/>
            </a:pPr>
            <a:r>
              <a:rPr lang="en-US" sz="1100" b="1" dirty="0">
                <a:solidFill>
                  <a:srgbClr val="F04438"/>
                </a:solidFill>
                <a:latin typeface="Inter" pitchFamily="34" charset="0"/>
                <a:ea typeface="Inter" pitchFamily="34" charset="-122"/>
                <a:cs typeface="Inter" pitchFamily="34" charset="-120"/>
              </a:rPr>
              <a:t>HIGH: 0</a:t>
            </a:r>
            <a:endParaRPr lang="en-US" sz="1100" dirty="0"/>
          </a:p>
        </p:txBody>
      </p:sp>
      <p:sp>
        <p:nvSpPr>
          <p:cNvPr id="32" name="Shape 30"/>
          <p:cNvSpPr/>
          <p:nvPr/>
        </p:nvSpPr>
        <p:spPr>
          <a:xfrm>
            <a:off x="4343400" y="2029968"/>
            <a:ext cx="1965960" cy="347472"/>
          </a:xfrm>
          <a:prstGeom prst="roundRect">
            <a:avLst/>
          </a:prstGeom>
          <a:solidFill>
            <a:srgbClr val="FFFFFF"/>
          </a:solidFill>
          <a:ln w="12700">
            <a:solidFill>
              <a:srgbClr val="E4E7EC"/>
            </a:solidFill>
            <a:prstDash val="solid"/>
          </a:ln>
        </p:spPr>
      </p:sp>
      <p:sp>
        <p:nvSpPr>
          <p:cNvPr id="33" name="Shape 31"/>
          <p:cNvSpPr/>
          <p:nvPr/>
        </p:nvSpPr>
        <p:spPr>
          <a:xfrm>
            <a:off x="4343400" y="2029968"/>
            <a:ext cx="1965960" cy="347472"/>
          </a:xfrm>
          <a:prstGeom prst="roundRect">
            <a:avLst/>
          </a:prstGeom>
          <a:solidFill>
            <a:srgbClr val="EBA937">
              <a:alpha val="15000"/>
            </a:srgbClr>
          </a:solidFill>
          <a:ln w="12700">
            <a:solidFill>
              <a:srgbClr val="EBA937"/>
            </a:solidFill>
            <a:prstDash val="solid"/>
          </a:ln>
        </p:spPr>
      </p:sp>
      <p:sp>
        <p:nvSpPr>
          <p:cNvPr id="34" name="Text 32"/>
          <p:cNvSpPr/>
          <p:nvPr/>
        </p:nvSpPr>
        <p:spPr>
          <a:xfrm>
            <a:off x="4453128" y="2084832"/>
            <a:ext cx="1783080" cy="237744"/>
          </a:xfrm>
          <a:prstGeom prst="rect">
            <a:avLst/>
          </a:prstGeom>
          <a:noFill/>
          <a:ln/>
        </p:spPr>
        <p:txBody>
          <a:bodyPr wrap="square" rtlCol="0" anchor="ctr"/>
          <a:lstStyle/>
          <a:p>
            <a:pPr indent="0" marL="0">
              <a:buNone/>
            </a:pPr>
            <a:r>
              <a:rPr lang="en-US" sz="1100" b="1" dirty="0">
                <a:solidFill>
                  <a:srgbClr val="EBA937"/>
                </a:solidFill>
                <a:latin typeface="Inter" pitchFamily="34" charset="0"/>
                <a:ea typeface="Inter" pitchFamily="34" charset="-122"/>
                <a:cs typeface="Inter" pitchFamily="34" charset="-120"/>
              </a:rPr>
              <a:t>MEDIUM: 0</a:t>
            </a:r>
            <a:endParaRPr lang="en-US" sz="1100" dirty="0"/>
          </a:p>
        </p:txBody>
      </p:sp>
      <p:sp>
        <p:nvSpPr>
          <p:cNvPr id="35" name="Shape 33"/>
          <p:cNvSpPr/>
          <p:nvPr/>
        </p:nvSpPr>
        <p:spPr>
          <a:xfrm>
            <a:off x="6446520" y="2029968"/>
            <a:ext cx="1965960" cy="347472"/>
          </a:xfrm>
          <a:prstGeom prst="roundRect">
            <a:avLst/>
          </a:prstGeom>
          <a:solidFill>
            <a:srgbClr val="FFFFFF"/>
          </a:solidFill>
          <a:ln w="12700">
            <a:solidFill>
              <a:srgbClr val="E4E7EC"/>
            </a:solidFill>
            <a:prstDash val="solid"/>
          </a:ln>
        </p:spPr>
      </p:sp>
      <p:sp>
        <p:nvSpPr>
          <p:cNvPr id="36" name="Shape 34"/>
          <p:cNvSpPr/>
          <p:nvPr/>
        </p:nvSpPr>
        <p:spPr>
          <a:xfrm>
            <a:off x="6446520" y="2029968"/>
            <a:ext cx="1965960" cy="347472"/>
          </a:xfrm>
          <a:prstGeom prst="roundRect">
            <a:avLst/>
          </a:prstGeom>
          <a:solidFill>
            <a:srgbClr val="027A48">
              <a:alpha val="15000"/>
            </a:srgbClr>
          </a:solidFill>
          <a:ln w="12700">
            <a:solidFill>
              <a:srgbClr val="027A48"/>
            </a:solidFill>
            <a:prstDash val="solid"/>
          </a:ln>
        </p:spPr>
      </p:sp>
      <p:sp>
        <p:nvSpPr>
          <p:cNvPr id="37" name="Text 35"/>
          <p:cNvSpPr/>
          <p:nvPr/>
        </p:nvSpPr>
        <p:spPr>
          <a:xfrm>
            <a:off x="6556248" y="2084832"/>
            <a:ext cx="1783080" cy="237744"/>
          </a:xfrm>
          <a:prstGeom prst="rect">
            <a:avLst/>
          </a:prstGeom>
          <a:noFill/>
          <a:ln/>
        </p:spPr>
        <p:txBody>
          <a:bodyPr wrap="square" rtlCol="0" anchor="ctr"/>
          <a:lstStyle/>
          <a:p>
            <a:pPr indent="0" marL="0">
              <a:buNone/>
            </a:pPr>
            <a:r>
              <a:rPr lang="en-US" sz="1100" b="1" dirty="0">
                <a:solidFill>
                  <a:srgbClr val="027A48"/>
                </a:solidFill>
                <a:latin typeface="Inter" pitchFamily="34" charset="0"/>
                <a:ea typeface="Inter" pitchFamily="34" charset="-122"/>
                <a:cs typeface="Inter" pitchFamily="34" charset="-120"/>
              </a:rPr>
              <a:t>LOW: 1</a:t>
            </a:r>
            <a:endParaRPr lang="en-US" sz="1100" dirty="0"/>
          </a:p>
        </p:txBody>
      </p:sp>
      <p:sp>
        <p:nvSpPr>
          <p:cNvPr id="38" name="Text 36"/>
          <p:cNvSpPr/>
          <p:nvPr/>
        </p:nvSpPr>
        <p:spPr>
          <a:xfrm>
            <a:off x="548640" y="3200400"/>
            <a:ext cx="11155680" cy="274320"/>
          </a:xfrm>
          <a:prstGeom prst="rect">
            <a:avLst/>
          </a:prstGeom>
          <a:noFill/>
          <a:ln/>
        </p:spPr>
        <p:txBody>
          <a:bodyPr wrap="square" rtlCol="0" anchor="ctr"/>
          <a:lstStyle/>
          <a:p>
            <a:pPr indent="0" marL="0">
              <a:buNone/>
            </a:pPr>
            <a:r>
              <a:rPr lang="en-US" sz="1300" b="1" dirty="0">
                <a:solidFill>
                  <a:srgbClr val="475467"/>
                </a:solidFill>
                <a:latin typeface="Inter" pitchFamily="34" charset="0"/>
                <a:ea typeface="Inter" pitchFamily="34" charset="-122"/>
                <a:cs typeface="Inter" pitchFamily="34" charset="-120"/>
              </a:rPr>
              <a:t>Security Domain Breakdown (Avg Score)</a:t>
            </a:r>
            <a:endParaRPr lang="en-US" sz="1300" dirty="0"/>
          </a:p>
        </p:txBody>
      </p:sp>
      <p:sp>
        <p:nvSpPr>
          <p:cNvPr id="39" name="Shape 37"/>
          <p:cNvSpPr/>
          <p:nvPr/>
        </p:nvSpPr>
        <p:spPr>
          <a:xfrm>
            <a:off x="548640" y="3566160"/>
            <a:ext cx="11091672" cy="2651760"/>
          </a:xfrm>
          <a:prstGeom prst="rect">
            <a:avLst/>
          </a:prstGeom>
          <a:solidFill>
            <a:srgbClr val="FFFFFF"/>
          </a:solidFill>
          <a:ln w="12700">
            <a:solidFill>
              <a:srgbClr val="E4E7EC"/>
            </a:solidFill>
            <a:prstDash val="solid"/>
          </a:ln>
        </p:spPr>
      </p:sp>
      <p:sp>
        <p:nvSpPr>
          <p:cNvPr id="40" name="Shape 38"/>
          <p:cNvSpPr/>
          <p:nvPr/>
        </p:nvSpPr>
        <p:spPr>
          <a:xfrm>
            <a:off x="548640" y="3566160"/>
            <a:ext cx="11091672" cy="384048"/>
          </a:xfrm>
          <a:prstGeom prst="rect">
            <a:avLst/>
          </a:prstGeom>
          <a:solidFill>
            <a:srgbClr val="FFFFFF"/>
          </a:solidFill>
          <a:ln w="12700">
            <a:solidFill>
              <a:srgbClr val="E4E7EC"/>
            </a:solidFill>
            <a:prstDash val="solid"/>
          </a:ln>
        </p:spPr>
      </p:sp>
      <p:sp>
        <p:nvSpPr>
          <p:cNvPr id="41" name="Shape 39"/>
          <p:cNvSpPr/>
          <p:nvPr/>
        </p:nvSpPr>
        <p:spPr>
          <a:xfrm>
            <a:off x="548640" y="3566160"/>
            <a:ext cx="11091672" cy="73152"/>
          </a:xfrm>
          <a:prstGeom prst="rect">
            <a:avLst/>
          </a:prstGeom>
          <a:solidFill>
            <a:srgbClr val="EBA937"/>
          </a:solidFill>
          <a:ln/>
        </p:spPr>
      </p:sp>
      <p:sp>
        <p:nvSpPr>
          <p:cNvPr id="42" name="Text 40"/>
          <p:cNvSpPr/>
          <p:nvPr/>
        </p:nvSpPr>
        <p:spPr>
          <a:xfrm>
            <a:off x="777240" y="3675888"/>
            <a:ext cx="274320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Domain</a:t>
            </a:r>
            <a:endParaRPr lang="en-US" sz="1100" dirty="0"/>
          </a:p>
        </p:txBody>
      </p:sp>
      <p:sp>
        <p:nvSpPr>
          <p:cNvPr id="43" name="Text 41"/>
          <p:cNvSpPr/>
          <p:nvPr/>
        </p:nvSpPr>
        <p:spPr>
          <a:xfrm>
            <a:off x="3611880" y="3675888"/>
            <a:ext cx="109728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Score</a:t>
            </a:r>
            <a:endParaRPr lang="en-US" sz="1100" dirty="0"/>
          </a:p>
        </p:txBody>
      </p:sp>
      <p:sp>
        <p:nvSpPr>
          <p:cNvPr id="44" name="Text 42"/>
          <p:cNvSpPr/>
          <p:nvPr/>
        </p:nvSpPr>
        <p:spPr>
          <a:xfrm>
            <a:off x="4800600" y="3675888"/>
            <a:ext cx="658368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Implication</a:t>
            </a:r>
            <a:endParaRPr lang="en-US" sz="1100" dirty="0"/>
          </a:p>
        </p:txBody>
      </p:sp>
      <p:sp>
        <p:nvSpPr>
          <p:cNvPr id="45" name="Text 43"/>
          <p:cNvSpPr/>
          <p:nvPr/>
        </p:nvSpPr>
        <p:spPr>
          <a:xfrm>
            <a:off x="777240" y="4114800"/>
            <a:ext cx="2743200" cy="274320"/>
          </a:xfrm>
          <a:prstGeom prst="rect">
            <a:avLst/>
          </a:prstGeom>
          <a:noFill/>
          <a:ln/>
        </p:spPr>
        <p:txBody>
          <a:bodyPr wrap="square" rtlCol="0" anchor="ctr"/>
          <a:lstStyle/>
          <a:p>
            <a:pPr indent="0" marL="0">
              <a:buNone/>
            </a:pPr>
            <a:r>
              <a:rPr lang="en-US" sz="1100" dirty="0">
                <a:solidFill>
                  <a:srgbClr val="101828"/>
                </a:solidFill>
                <a:latin typeface="Inter" pitchFamily="34" charset="0"/>
                <a:ea typeface="Inter" pitchFamily="34" charset="-122"/>
                <a:cs typeface="Inter" pitchFamily="34" charset="-120"/>
              </a:rPr>
              <a:t>Spoofing (DMARC)</a:t>
            </a:r>
            <a:endParaRPr lang="en-US" sz="1100" dirty="0"/>
          </a:p>
        </p:txBody>
      </p:sp>
      <p:sp>
        <p:nvSpPr>
          <p:cNvPr id="46" name="Text 44"/>
          <p:cNvSpPr/>
          <p:nvPr/>
        </p:nvSpPr>
        <p:spPr>
          <a:xfrm>
            <a:off x="3611880" y="4114800"/>
            <a:ext cx="109728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94/100</a:t>
            </a:r>
            <a:endParaRPr lang="en-US" sz="1200" dirty="0"/>
          </a:p>
        </p:txBody>
      </p:sp>
      <p:sp>
        <p:nvSpPr>
          <p:cNvPr id="47" name="Text 45"/>
          <p:cNvSpPr/>
          <p:nvPr/>
        </p:nvSpPr>
        <p:spPr>
          <a:xfrm>
            <a:off x="4800600" y="4114800"/>
            <a:ext cx="6583680" cy="274320"/>
          </a:xfrm>
          <a:prstGeom prst="rect">
            <a:avLst/>
          </a:prstGeom>
          <a:noFill/>
          <a:ln/>
        </p:spPr>
        <p:txBody>
          <a:bodyPr wrap="square" rtlCol="0" anchor="ctr"/>
          <a:lstStyle/>
          <a:p>
            <a:pPr indent="0" marL="0">
              <a:buNone/>
            </a:pPr>
            <a:r>
              <a:rPr lang="en-US" sz="1050" dirty="0">
                <a:solidFill>
                  <a:srgbClr val="475467"/>
                </a:solidFill>
                <a:latin typeface="Inter" pitchFamily="34" charset="0"/>
                <a:ea typeface="Inter" pitchFamily="34" charset="-122"/>
                <a:cs typeface="Inter" pitchFamily="34" charset="-120"/>
              </a:rPr>
              <a:t>Can unauthorized senders be blocked? (Primary anti-fraud control)</a:t>
            </a:r>
            <a:endParaRPr lang="en-US" sz="1050" dirty="0"/>
          </a:p>
        </p:txBody>
      </p:sp>
      <p:sp>
        <p:nvSpPr>
          <p:cNvPr id="48" name="Text 46"/>
          <p:cNvSpPr/>
          <p:nvPr/>
        </p:nvSpPr>
        <p:spPr>
          <a:xfrm>
            <a:off x="777240" y="4526280"/>
            <a:ext cx="2743200" cy="274320"/>
          </a:xfrm>
          <a:prstGeom prst="rect">
            <a:avLst/>
          </a:prstGeom>
          <a:noFill/>
          <a:ln/>
        </p:spPr>
        <p:txBody>
          <a:bodyPr wrap="square" rtlCol="0" anchor="ctr"/>
          <a:lstStyle/>
          <a:p>
            <a:pPr indent="0" marL="0">
              <a:buNone/>
            </a:pPr>
            <a:r>
              <a:rPr lang="en-US" sz="1100" dirty="0">
                <a:solidFill>
                  <a:srgbClr val="101828"/>
                </a:solidFill>
                <a:latin typeface="Inter" pitchFamily="34" charset="0"/>
                <a:ea typeface="Inter" pitchFamily="34" charset="-122"/>
                <a:cs typeface="Inter" pitchFamily="34" charset="-120"/>
              </a:rPr>
              <a:t>Identity (SPF)</a:t>
            </a:r>
            <a:endParaRPr lang="en-US" sz="1100" dirty="0"/>
          </a:p>
        </p:txBody>
      </p:sp>
      <p:sp>
        <p:nvSpPr>
          <p:cNvPr id="49" name="Text 47"/>
          <p:cNvSpPr/>
          <p:nvPr/>
        </p:nvSpPr>
        <p:spPr>
          <a:xfrm>
            <a:off x="3611880" y="4526280"/>
            <a:ext cx="109728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94/100</a:t>
            </a:r>
            <a:endParaRPr lang="en-US" sz="1200" dirty="0"/>
          </a:p>
        </p:txBody>
      </p:sp>
      <p:sp>
        <p:nvSpPr>
          <p:cNvPr id="50" name="Text 48"/>
          <p:cNvSpPr/>
          <p:nvPr/>
        </p:nvSpPr>
        <p:spPr>
          <a:xfrm>
            <a:off x="4800600" y="4526280"/>
            <a:ext cx="6583680" cy="274320"/>
          </a:xfrm>
          <a:prstGeom prst="rect">
            <a:avLst/>
          </a:prstGeom>
          <a:noFill/>
          <a:ln/>
        </p:spPr>
        <p:txBody>
          <a:bodyPr wrap="square" rtlCol="0" anchor="ctr"/>
          <a:lstStyle/>
          <a:p>
            <a:pPr indent="0" marL="0">
              <a:buNone/>
            </a:pPr>
            <a:r>
              <a:rPr lang="en-US" sz="1050" dirty="0">
                <a:solidFill>
                  <a:srgbClr val="475467"/>
                </a:solidFill>
                <a:latin typeface="Inter" pitchFamily="34" charset="0"/>
                <a:ea typeface="Inter" pitchFamily="34" charset="-122"/>
                <a:cs typeface="Inter" pitchFamily="34" charset="-120"/>
              </a:rPr>
              <a:t>Are authorized senders defined correctly? (Fail-open/neutral exposure)</a:t>
            </a:r>
            <a:endParaRPr lang="en-US" sz="1050" dirty="0"/>
          </a:p>
        </p:txBody>
      </p:sp>
      <p:sp>
        <p:nvSpPr>
          <p:cNvPr id="51" name="Text 49"/>
          <p:cNvSpPr/>
          <p:nvPr/>
        </p:nvSpPr>
        <p:spPr>
          <a:xfrm>
            <a:off x="777240" y="4937760"/>
            <a:ext cx="2743200" cy="274320"/>
          </a:xfrm>
          <a:prstGeom prst="rect">
            <a:avLst/>
          </a:prstGeom>
          <a:noFill/>
          <a:ln/>
        </p:spPr>
        <p:txBody>
          <a:bodyPr wrap="square" rtlCol="0" anchor="ctr"/>
          <a:lstStyle/>
          <a:p>
            <a:pPr indent="0" marL="0">
              <a:buNone/>
            </a:pPr>
            <a:r>
              <a:rPr lang="en-US" sz="1100" dirty="0">
                <a:solidFill>
                  <a:srgbClr val="101828"/>
                </a:solidFill>
                <a:latin typeface="Inter" pitchFamily="34" charset="0"/>
                <a:ea typeface="Inter" pitchFamily="34" charset="-122"/>
                <a:cs typeface="Inter" pitchFamily="34" charset="-120"/>
              </a:rPr>
              <a:t>Transport Maturity (MTA-STS / TLS-RPT adoption)</a:t>
            </a:r>
            <a:endParaRPr lang="en-US" sz="1100" dirty="0"/>
          </a:p>
        </p:txBody>
      </p:sp>
      <p:sp>
        <p:nvSpPr>
          <p:cNvPr id="52" name="Text 50"/>
          <p:cNvSpPr/>
          <p:nvPr/>
        </p:nvSpPr>
        <p:spPr>
          <a:xfrm>
            <a:off x="3611880" y="4937760"/>
            <a:ext cx="109728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50/100</a:t>
            </a:r>
            <a:endParaRPr lang="en-US" sz="1200" dirty="0"/>
          </a:p>
        </p:txBody>
      </p:sp>
      <p:sp>
        <p:nvSpPr>
          <p:cNvPr id="53" name="Text 51"/>
          <p:cNvSpPr/>
          <p:nvPr/>
        </p:nvSpPr>
        <p:spPr>
          <a:xfrm>
            <a:off x="4800600" y="4937760"/>
            <a:ext cx="6583680" cy="274320"/>
          </a:xfrm>
          <a:prstGeom prst="rect">
            <a:avLst/>
          </a:prstGeom>
          <a:noFill/>
          <a:ln/>
        </p:spPr>
        <p:txBody>
          <a:bodyPr wrap="square" rtlCol="0" anchor="ctr"/>
          <a:lstStyle/>
          <a:p>
            <a:pPr indent="0" marL="0">
              <a:buNone/>
            </a:pPr>
            <a:r>
              <a:rPr lang="en-US" sz="1050" dirty="0">
                <a:solidFill>
                  <a:srgbClr val="475467"/>
                </a:solidFill>
                <a:latin typeface="Inter" pitchFamily="34" charset="0"/>
                <a:ea typeface="Inter" pitchFamily="34" charset="-122"/>
                <a:cs typeface="Inter" pitchFamily="34" charset="-120"/>
              </a:rPr>
              <a:t>Adoption of downgrade-resistance maturity controls; not a core spoofing-control failure.</a:t>
            </a:r>
            <a:endParaRPr lang="en-US" sz="1050" dirty="0"/>
          </a:p>
        </p:txBody>
      </p:sp>
      <p:sp>
        <p:nvSpPr>
          <p:cNvPr id="54" name="Text 52"/>
          <p:cNvSpPr/>
          <p:nvPr/>
        </p:nvSpPr>
        <p:spPr>
          <a:xfrm>
            <a:off x="777240" y="5349240"/>
            <a:ext cx="2743200" cy="274320"/>
          </a:xfrm>
          <a:prstGeom prst="rect">
            <a:avLst/>
          </a:prstGeom>
          <a:noFill/>
          <a:ln/>
        </p:spPr>
        <p:txBody>
          <a:bodyPr wrap="square" rtlCol="0" anchor="ctr"/>
          <a:lstStyle/>
          <a:p>
            <a:pPr indent="0" marL="0">
              <a:buNone/>
            </a:pPr>
            <a:r>
              <a:rPr lang="en-US" sz="1100" dirty="0">
                <a:solidFill>
                  <a:srgbClr val="101828"/>
                </a:solidFill>
                <a:latin typeface="Inter" pitchFamily="34" charset="0"/>
                <a:ea typeface="Inter" pitchFamily="34" charset="-122"/>
                <a:cs typeface="Inter" pitchFamily="34" charset="-120"/>
              </a:rPr>
              <a:t>Infra Hygiene (MX/DNSSEC/BIMI)</a:t>
            </a:r>
            <a:endParaRPr lang="en-US" sz="1100" dirty="0"/>
          </a:p>
        </p:txBody>
      </p:sp>
      <p:sp>
        <p:nvSpPr>
          <p:cNvPr id="55" name="Text 53"/>
          <p:cNvSpPr/>
          <p:nvPr/>
        </p:nvSpPr>
        <p:spPr>
          <a:xfrm>
            <a:off x="3611880" y="5349240"/>
            <a:ext cx="109728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92/100</a:t>
            </a:r>
            <a:endParaRPr lang="en-US" sz="1200" dirty="0"/>
          </a:p>
        </p:txBody>
      </p:sp>
      <p:sp>
        <p:nvSpPr>
          <p:cNvPr id="56" name="Text 54"/>
          <p:cNvSpPr/>
          <p:nvPr/>
        </p:nvSpPr>
        <p:spPr>
          <a:xfrm>
            <a:off x="4800600" y="5349240"/>
            <a:ext cx="6583680" cy="274320"/>
          </a:xfrm>
          <a:prstGeom prst="rect">
            <a:avLst/>
          </a:prstGeom>
          <a:noFill/>
          <a:ln/>
        </p:spPr>
        <p:txBody>
          <a:bodyPr wrap="square" rtlCol="0" anchor="ctr"/>
          <a:lstStyle/>
          <a:p>
            <a:pPr indent="0" marL="0">
              <a:buNone/>
            </a:pPr>
            <a:r>
              <a:rPr lang="en-US" sz="1050" dirty="0">
                <a:solidFill>
                  <a:srgbClr val="475467"/>
                </a:solidFill>
                <a:latin typeface="Inter" pitchFamily="34" charset="0"/>
                <a:ea typeface="Inter" pitchFamily="34" charset="-122"/>
                <a:cs typeface="Inter" pitchFamily="34" charset="-120"/>
              </a:rPr>
              <a:t>Operational resilience &amp; integrity signals (secondary controls)</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Compliance &amp; Framework Relevance</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7/17</a:t>
            </a:r>
            <a:endParaRPr lang="en-US" sz="900" dirty="0"/>
          </a:p>
        </p:txBody>
      </p:sp>
      <p:sp>
        <p:nvSpPr>
          <p:cNvPr id="9" name="Text 7"/>
          <p:cNvSpPr/>
          <p:nvPr/>
        </p:nvSpPr>
        <p:spPr>
          <a:xfrm>
            <a:off x="548640" y="1078992"/>
            <a:ext cx="11155680" cy="274320"/>
          </a:xfrm>
          <a:prstGeom prst="rect">
            <a:avLst/>
          </a:prstGeom>
          <a:noFill/>
          <a:ln/>
        </p:spPr>
        <p:txBody>
          <a:bodyPr wrap="square" rtlCol="0" anchor="ctr"/>
          <a:lstStyle/>
          <a:p>
            <a:pPr indent="0" marL="0">
              <a:buNone/>
            </a:pPr>
            <a:r>
              <a:rPr lang="en-US" sz="1300" dirty="0">
                <a:solidFill>
                  <a:srgbClr val="475467"/>
                </a:solidFill>
                <a:latin typeface="Inter" pitchFamily="34" charset="0"/>
                <a:ea typeface="Inter" pitchFamily="34" charset="-122"/>
                <a:cs typeface="Inter" pitchFamily="34" charset="-120"/>
              </a:rPr>
              <a:t>How vendor email security findings may inform diligence for common frameworks.</a:t>
            </a:r>
            <a:endParaRPr lang="en-US" sz="1300" dirty="0"/>
          </a:p>
        </p:txBody>
      </p:sp>
      <p:sp>
        <p:nvSpPr>
          <p:cNvPr id="10" name="Text 8"/>
          <p:cNvSpPr/>
          <p:nvPr/>
        </p:nvSpPr>
        <p:spPr>
          <a:xfrm>
            <a:off x="548640" y="1325880"/>
            <a:ext cx="11155680" cy="201168"/>
          </a:xfrm>
          <a:prstGeom prst="rect">
            <a:avLst/>
          </a:prstGeom>
          <a:noFill/>
          <a:ln/>
        </p:spPr>
        <p:txBody>
          <a:bodyPr wrap="square" rtlCol="0" anchor="ctr"/>
          <a:lstStyle/>
          <a:p>
            <a:pPr indent="0" marL="0">
              <a:buNone/>
            </a:pPr>
            <a:r>
              <a:rPr lang="en-US" sz="850" i="1" dirty="0">
                <a:solidFill>
                  <a:srgbClr val="667085"/>
                </a:solidFill>
                <a:latin typeface="Inter" pitchFamily="34" charset="0"/>
                <a:ea typeface="Inter" pitchFamily="34" charset="-122"/>
                <a:cs typeface="Inter" pitchFamily="34" charset="-120"/>
              </a:rPr>
              <a:t>Informational mapping only — this does not constitute a compliance assessment. Validate with a qualified assessor.</a:t>
            </a:r>
            <a:endParaRPr lang="en-US" sz="850" dirty="0"/>
          </a:p>
        </p:txBody>
      </p:sp>
      <p:sp>
        <p:nvSpPr>
          <p:cNvPr id="11" name="Shape 9"/>
          <p:cNvSpPr/>
          <p:nvPr/>
        </p:nvSpPr>
        <p:spPr>
          <a:xfrm>
            <a:off x="548640" y="1463040"/>
            <a:ext cx="11091672" cy="4114800"/>
          </a:xfrm>
          <a:prstGeom prst="rect">
            <a:avLst/>
          </a:prstGeom>
          <a:solidFill>
            <a:srgbClr val="FFFFFF"/>
          </a:solidFill>
          <a:ln w="12700">
            <a:solidFill>
              <a:srgbClr val="E4E7EC"/>
            </a:solidFill>
            <a:prstDash val="solid"/>
          </a:ln>
        </p:spPr>
      </p:sp>
      <p:sp>
        <p:nvSpPr>
          <p:cNvPr id="12" name="Shape 10"/>
          <p:cNvSpPr/>
          <p:nvPr/>
        </p:nvSpPr>
        <p:spPr>
          <a:xfrm>
            <a:off x="548640" y="1463040"/>
            <a:ext cx="11091672" cy="384048"/>
          </a:xfrm>
          <a:prstGeom prst="rect">
            <a:avLst/>
          </a:prstGeom>
          <a:solidFill>
            <a:srgbClr val="FFFFFF"/>
          </a:solidFill>
          <a:ln w="12700">
            <a:solidFill>
              <a:srgbClr val="E4E7EC"/>
            </a:solidFill>
            <a:prstDash val="solid"/>
          </a:ln>
        </p:spPr>
      </p:sp>
      <p:sp>
        <p:nvSpPr>
          <p:cNvPr id="13" name="Shape 11"/>
          <p:cNvSpPr/>
          <p:nvPr/>
        </p:nvSpPr>
        <p:spPr>
          <a:xfrm>
            <a:off x="548640" y="1463040"/>
            <a:ext cx="11091672" cy="73152"/>
          </a:xfrm>
          <a:prstGeom prst="rect">
            <a:avLst/>
          </a:prstGeom>
          <a:solidFill>
            <a:srgbClr val="EBA937"/>
          </a:solidFill>
          <a:ln/>
        </p:spPr>
      </p:sp>
      <p:sp>
        <p:nvSpPr>
          <p:cNvPr id="14" name="Text 12"/>
          <p:cNvSpPr/>
          <p:nvPr/>
        </p:nvSpPr>
        <p:spPr>
          <a:xfrm>
            <a:off x="777240" y="1554480"/>
            <a:ext cx="219456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Framework</a:t>
            </a:r>
            <a:endParaRPr lang="en-US" sz="1100" dirty="0"/>
          </a:p>
        </p:txBody>
      </p:sp>
      <p:sp>
        <p:nvSpPr>
          <p:cNvPr id="15" name="Text 13"/>
          <p:cNvSpPr/>
          <p:nvPr/>
        </p:nvSpPr>
        <p:spPr>
          <a:xfrm>
            <a:off x="2971800" y="1554480"/>
            <a:ext cx="274320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Control</a:t>
            </a:r>
            <a:endParaRPr lang="en-US" sz="1100" dirty="0"/>
          </a:p>
        </p:txBody>
      </p:sp>
      <p:sp>
        <p:nvSpPr>
          <p:cNvPr id="16" name="Text 14"/>
          <p:cNvSpPr/>
          <p:nvPr/>
        </p:nvSpPr>
        <p:spPr>
          <a:xfrm>
            <a:off x="5715000" y="1554480"/>
            <a:ext cx="457200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Finding</a:t>
            </a:r>
            <a:endParaRPr lang="en-US" sz="1100" dirty="0"/>
          </a:p>
        </p:txBody>
      </p:sp>
      <p:sp>
        <p:nvSpPr>
          <p:cNvPr id="17" name="Text 15"/>
          <p:cNvSpPr/>
          <p:nvPr/>
        </p:nvSpPr>
        <p:spPr>
          <a:xfrm>
            <a:off x="10287000" y="1554480"/>
            <a:ext cx="123444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Status</a:t>
            </a:r>
            <a:endParaRPr lang="en-US" sz="1100" dirty="0"/>
          </a:p>
        </p:txBody>
      </p:sp>
      <p:sp>
        <p:nvSpPr>
          <p:cNvPr id="18" name="Text 16"/>
          <p:cNvSpPr/>
          <p:nvPr/>
        </p:nvSpPr>
        <p:spPr>
          <a:xfrm>
            <a:off x="777240" y="1965960"/>
            <a:ext cx="2194560" cy="566928"/>
          </a:xfrm>
          <a:prstGeom prst="rect">
            <a:avLst/>
          </a:prstGeom>
          <a:noFill/>
          <a:ln/>
        </p:spPr>
        <p:txBody>
          <a:bodyPr wrap="square" rtlCol="0" anchor="t"/>
          <a:lstStyle/>
          <a:p>
            <a:pPr indent="0" marL="0">
              <a:buNone/>
            </a:pPr>
            <a:r>
              <a:rPr lang="en-US" sz="1050" b="1" dirty="0">
                <a:solidFill>
                  <a:srgbClr val="101828"/>
                </a:solidFill>
                <a:latin typeface="Inter" pitchFamily="34" charset="0"/>
                <a:ea typeface="Inter" pitchFamily="34" charset="-122"/>
                <a:cs typeface="Inter" pitchFamily="34" charset="-120"/>
              </a:rPr>
              <a:t>NIST 800-171 / CMMC</a:t>
            </a:r>
            <a:endParaRPr lang="en-US" sz="1050" dirty="0"/>
          </a:p>
        </p:txBody>
      </p:sp>
      <p:sp>
        <p:nvSpPr>
          <p:cNvPr id="19" name="Text 17"/>
          <p:cNvSpPr/>
          <p:nvPr/>
        </p:nvSpPr>
        <p:spPr>
          <a:xfrm>
            <a:off x="2971800" y="1965960"/>
            <a:ext cx="27432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SC.L2-3.13.1 - Boundary protection</a:t>
            </a:r>
            <a:endParaRPr lang="en-US" sz="1000" dirty="0"/>
          </a:p>
        </p:txBody>
      </p:sp>
      <p:sp>
        <p:nvSpPr>
          <p:cNvPr id="20" name="Text 18"/>
          <p:cNvSpPr/>
          <p:nvPr/>
        </p:nvSpPr>
        <p:spPr>
          <a:xfrm>
            <a:off x="5715000" y="1965960"/>
            <a:ext cx="45720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Vendor DMARC/SPF enforcement is relevant to boundary controls on inbound email. Vendor posture is directionally aligned.</a:t>
            </a:r>
            <a:endParaRPr lang="en-US" sz="1000" dirty="0"/>
          </a:p>
        </p:txBody>
      </p:sp>
      <p:sp>
        <p:nvSpPr>
          <p:cNvPr id="21" name="Shape 19"/>
          <p:cNvSpPr/>
          <p:nvPr/>
        </p:nvSpPr>
        <p:spPr>
          <a:xfrm>
            <a:off x="10287000" y="2011680"/>
            <a:ext cx="1097280" cy="292608"/>
          </a:xfrm>
          <a:prstGeom prst="roundRect">
            <a:avLst/>
          </a:prstGeom>
          <a:solidFill>
            <a:srgbClr val="027A48">
              <a:alpha val="20000"/>
            </a:srgbClr>
          </a:solidFill>
          <a:ln w="12700">
            <a:solidFill>
              <a:srgbClr val="027A48"/>
            </a:solidFill>
            <a:prstDash val="solid"/>
          </a:ln>
        </p:spPr>
      </p:sp>
      <p:sp>
        <p:nvSpPr>
          <p:cNvPr id="22" name="Text 20"/>
          <p:cNvSpPr/>
          <p:nvPr/>
        </p:nvSpPr>
        <p:spPr>
          <a:xfrm>
            <a:off x="10287000" y="2029968"/>
            <a:ext cx="1097280" cy="256032"/>
          </a:xfrm>
          <a:prstGeom prst="rect">
            <a:avLst/>
          </a:prstGeom>
          <a:noFill/>
          <a:ln/>
        </p:spPr>
        <p:txBody>
          <a:bodyPr wrap="square" rtlCol="0" anchor="ctr"/>
          <a:lstStyle/>
          <a:p>
            <a:pPr algn="ctr" indent="0" marL="0">
              <a:buNone/>
            </a:pPr>
            <a:r>
              <a:rPr lang="en-US" sz="1000" b="1" dirty="0">
                <a:solidFill>
                  <a:srgbClr val="027A48"/>
                </a:solidFill>
                <a:latin typeface="Inter" pitchFamily="34" charset="0"/>
                <a:ea typeface="Inter" pitchFamily="34" charset="-122"/>
                <a:cs typeface="Inter" pitchFamily="34" charset="-120"/>
              </a:rPr>
              <a:t>MET</a:t>
            </a:r>
            <a:endParaRPr lang="en-US" sz="1000" dirty="0"/>
          </a:p>
        </p:txBody>
      </p:sp>
      <p:sp>
        <p:nvSpPr>
          <p:cNvPr id="23" name="Shape 21"/>
          <p:cNvSpPr/>
          <p:nvPr/>
        </p:nvSpPr>
        <p:spPr>
          <a:xfrm>
            <a:off x="548640" y="2578608"/>
            <a:ext cx="11091672" cy="658368"/>
          </a:xfrm>
          <a:prstGeom prst="rect">
            <a:avLst/>
          </a:prstGeom>
          <a:solidFill>
            <a:srgbClr val="F8FAFC"/>
          </a:solidFill>
          <a:ln w="12700">
            <a:solidFill>
              <a:srgbClr val="F8FAFC"/>
            </a:solidFill>
            <a:prstDash val="solid"/>
          </a:ln>
        </p:spPr>
      </p:sp>
      <p:sp>
        <p:nvSpPr>
          <p:cNvPr id="24" name="Text 22"/>
          <p:cNvSpPr/>
          <p:nvPr/>
        </p:nvSpPr>
        <p:spPr>
          <a:xfrm>
            <a:off x="777240" y="2624328"/>
            <a:ext cx="2194560" cy="566928"/>
          </a:xfrm>
          <a:prstGeom prst="rect">
            <a:avLst/>
          </a:prstGeom>
          <a:noFill/>
          <a:ln/>
        </p:spPr>
        <p:txBody>
          <a:bodyPr wrap="square" rtlCol="0" anchor="t"/>
          <a:lstStyle/>
          <a:p>
            <a:pPr indent="0" marL="0">
              <a:buNone/>
            </a:pPr>
            <a:r>
              <a:rPr lang="en-US" sz="1050" b="1" dirty="0">
                <a:solidFill>
                  <a:srgbClr val="101828"/>
                </a:solidFill>
                <a:latin typeface="Inter" pitchFamily="34" charset="0"/>
                <a:ea typeface="Inter" pitchFamily="34" charset="-122"/>
                <a:cs typeface="Inter" pitchFamily="34" charset="-120"/>
              </a:rPr>
              <a:t>SOC 2 Type II</a:t>
            </a:r>
            <a:endParaRPr lang="en-US" sz="1050" dirty="0"/>
          </a:p>
        </p:txBody>
      </p:sp>
      <p:sp>
        <p:nvSpPr>
          <p:cNvPr id="25" name="Text 23"/>
          <p:cNvSpPr/>
          <p:nvPr/>
        </p:nvSpPr>
        <p:spPr>
          <a:xfrm>
            <a:off x="2971800" y="2624328"/>
            <a:ext cx="27432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CC6.1 - Logical access controls</a:t>
            </a:r>
            <a:endParaRPr lang="en-US" sz="1000" dirty="0"/>
          </a:p>
        </p:txBody>
      </p:sp>
      <p:sp>
        <p:nvSpPr>
          <p:cNvPr id="26" name="Text 24"/>
          <p:cNvSpPr/>
          <p:nvPr/>
        </p:nvSpPr>
        <p:spPr>
          <a:xfrm>
            <a:off x="5715000" y="2624328"/>
            <a:ext cx="45720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SPF/DKIM/DMARC are relevant to email integrity controls. Vendor posture is directionally aligned.</a:t>
            </a:r>
            <a:endParaRPr lang="en-US" sz="1000" dirty="0"/>
          </a:p>
        </p:txBody>
      </p:sp>
      <p:sp>
        <p:nvSpPr>
          <p:cNvPr id="27" name="Shape 25"/>
          <p:cNvSpPr/>
          <p:nvPr/>
        </p:nvSpPr>
        <p:spPr>
          <a:xfrm>
            <a:off x="10287000" y="2670048"/>
            <a:ext cx="1097280" cy="292608"/>
          </a:xfrm>
          <a:prstGeom prst="roundRect">
            <a:avLst/>
          </a:prstGeom>
          <a:solidFill>
            <a:srgbClr val="027A48">
              <a:alpha val="20000"/>
            </a:srgbClr>
          </a:solidFill>
          <a:ln w="12700">
            <a:solidFill>
              <a:srgbClr val="027A48"/>
            </a:solidFill>
            <a:prstDash val="solid"/>
          </a:ln>
        </p:spPr>
      </p:sp>
      <p:sp>
        <p:nvSpPr>
          <p:cNvPr id="28" name="Text 26"/>
          <p:cNvSpPr/>
          <p:nvPr/>
        </p:nvSpPr>
        <p:spPr>
          <a:xfrm>
            <a:off x="10287000" y="2688336"/>
            <a:ext cx="1097280" cy="256032"/>
          </a:xfrm>
          <a:prstGeom prst="rect">
            <a:avLst/>
          </a:prstGeom>
          <a:noFill/>
          <a:ln/>
        </p:spPr>
        <p:txBody>
          <a:bodyPr wrap="square" rtlCol="0" anchor="ctr"/>
          <a:lstStyle/>
          <a:p>
            <a:pPr algn="ctr" indent="0" marL="0">
              <a:buNone/>
            </a:pPr>
            <a:r>
              <a:rPr lang="en-US" sz="1000" b="1" dirty="0">
                <a:solidFill>
                  <a:srgbClr val="027A48"/>
                </a:solidFill>
                <a:latin typeface="Inter" pitchFamily="34" charset="0"/>
                <a:ea typeface="Inter" pitchFamily="34" charset="-122"/>
                <a:cs typeface="Inter" pitchFamily="34" charset="-120"/>
              </a:rPr>
              <a:t>MET</a:t>
            </a:r>
            <a:endParaRPr lang="en-US" sz="1000" dirty="0"/>
          </a:p>
        </p:txBody>
      </p:sp>
      <p:sp>
        <p:nvSpPr>
          <p:cNvPr id="29" name="Text 27"/>
          <p:cNvSpPr/>
          <p:nvPr/>
        </p:nvSpPr>
        <p:spPr>
          <a:xfrm>
            <a:off x="777240" y="3282696"/>
            <a:ext cx="2194560" cy="566928"/>
          </a:xfrm>
          <a:prstGeom prst="rect">
            <a:avLst/>
          </a:prstGeom>
          <a:noFill/>
          <a:ln/>
        </p:spPr>
        <p:txBody>
          <a:bodyPr wrap="square" rtlCol="0" anchor="t"/>
          <a:lstStyle/>
          <a:p>
            <a:pPr indent="0" marL="0">
              <a:buNone/>
            </a:pPr>
            <a:r>
              <a:rPr lang="en-US" sz="1050" b="1" dirty="0">
                <a:solidFill>
                  <a:srgbClr val="101828"/>
                </a:solidFill>
                <a:latin typeface="Inter" pitchFamily="34" charset="0"/>
                <a:ea typeface="Inter" pitchFamily="34" charset="-122"/>
                <a:cs typeface="Inter" pitchFamily="34" charset="-120"/>
              </a:rPr>
              <a:t>Cyber Insurance</a:t>
            </a:r>
            <a:endParaRPr lang="en-US" sz="1050" dirty="0"/>
          </a:p>
        </p:txBody>
      </p:sp>
      <p:sp>
        <p:nvSpPr>
          <p:cNvPr id="30" name="Text 28"/>
          <p:cNvSpPr/>
          <p:nvPr/>
        </p:nvSpPr>
        <p:spPr>
          <a:xfrm>
            <a:off x="2971800" y="3282696"/>
            <a:ext cx="27432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Email authentication controls</a:t>
            </a:r>
            <a:endParaRPr lang="en-US" sz="1000" dirty="0"/>
          </a:p>
        </p:txBody>
      </p:sp>
      <p:sp>
        <p:nvSpPr>
          <p:cNvPr id="31" name="Text 29"/>
          <p:cNvSpPr/>
          <p:nvPr/>
        </p:nvSpPr>
        <p:spPr>
          <a:xfrm>
            <a:off x="5715000" y="3282696"/>
            <a:ext cx="45720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Carriers increasingly ask about DMARC enforcement. Vendor posture is directionally favorable.</a:t>
            </a:r>
            <a:endParaRPr lang="en-US" sz="1000" dirty="0"/>
          </a:p>
        </p:txBody>
      </p:sp>
      <p:sp>
        <p:nvSpPr>
          <p:cNvPr id="32" name="Shape 30"/>
          <p:cNvSpPr/>
          <p:nvPr/>
        </p:nvSpPr>
        <p:spPr>
          <a:xfrm>
            <a:off x="10287000" y="3328416"/>
            <a:ext cx="1097280" cy="292608"/>
          </a:xfrm>
          <a:prstGeom prst="roundRect">
            <a:avLst/>
          </a:prstGeom>
          <a:solidFill>
            <a:srgbClr val="027A48">
              <a:alpha val="20000"/>
            </a:srgbClr>
          </a:solidFill>
          <a:ln w="12700">
            <a:solidFill>
              <a:srgbClr val="027A48"/>
            </a:solidFill>
            <a:prstDash val="solid"/>
          </a:ln>
        </p:spPr>
      </p:sp>
      <p:sp>
        <p:nvSpPr>
          <p:cNvPr id="33" name="Text 31"/>
          <p:cNvSpPr/>
          <p:nvPr/>
        </p:nvSpPr>
        <p:spPr>
          <a:xfrm>
            <a:off x="10287000" y="3346704"/>
            <a:ext cx="1097280" cy="256032"/>
          </a:xfrm>
          <a:prstGeom prst="rect">
            <a:avLst/>
          </a:prstGeom>
          <a:noFill/>
          <a:ln/>
        </p:spPr>
        <p:txBody>
          <a:bodyPr wrap="square" rtlCol="0" anchor="ctr"/>
          <a:lstStyle/>
          <a:p>
            <a:pPr algn="ctr" indent="0" marL="0">
              <a:buNone/>
            </a:pPr>
            <a:r>
              <a:rPr lang="en-US" sz="1000" b="1" dirty="0">
                <a:solidFill>
                  <a:srgbClr val="027A48"/>
                </a:solidFill>
                <a:latin typeface="Inter" pitchFamily="34" charset="0"/>
                <a:ea typeface="Inter" pitchFamily="34" charset="-122"/>
                <a:cs typeface="Inter" pitchFamily="34" charset="-120"/>
              </a:rPr>
              <a:t>MET</a:t>
            </a:r>
            <a:endParaRPr lang="en-US" sz="1000" dirty="0"/>
          </a:p>
        </p:txBody>
      </p:sp>
      <p:sp>
        <p:nvSpPr>
          <p:cNvPr id="34" name="Shape 32"/>
          <p:cNvSpPr/>
          <p:nvPr/>
        </p:nvSpPr>
        <p:spPr>
          <a:xfrm>
            <a:off x="548640" y="3895344"/>
            <a:ext cx="11091672" cy="658368"/>
          </a:xfrm>
          <a:prstGeom prst="rect">
            <a:avLst/>
          </a:prstGeom>
          <a:solidFill>
            <a:srgbClr val="F8FAFC"/>
          </a:solidFill>
          <a:ln w="12700">
            <a:solidFill>
              <a:srgbClr val="F8FAFC"/>
            </a:solidFill>
            <a:prstDash val="solid"/>
          </a:ln>
        </p:spPr>
      </p:sp>
      <p:sp>
        <p:nvSpPr>
          <p:cNvPr id="35" name="Text 33"/>
          <p:cNvSpPr/>
          <p:nvPr/>
        </p:nvSpPr>
        <p:spPr>
          <a:xfrm>
            <a:off x="777240" y="3941064"/>
            <a:ext cx="2194560" cy="566928"/>
          </a:xfrm>
          <a:prstGeom prst="rect">
            <a:avLst/>
          </a:prstGeom>
          <a:noFill/>
          <a:ln/>
        </p:spPr>
        <p:txBody>
          <a:bodyPr wrap="square" rtlCol="0" anchor="t"/>
          <a:lstStyle/>
          <a:p>
            <a:pPr indent="0" marL="0">
              <a:buNone/>
            </a:pPr>
            <a:r>
              <a:rPr lang="en-US" sz="1050" b="1" dirty="0">
                <a:solidFill>
                  <a:srgbClr val="101828"/>
                </a:solidFill>
                <a:latin typeface="Inter" pitchFamily="34" charset="0"/>
                <a:ea typeface="Inter" pitchFamily="34" charset="-122"/>
                <a:cs typeface="Inter" pitchFamily="34" charset="-120"/>
              </a:rPr>
              <a:t>PCI DSS v4.0</a:t>
            </a:r>
            <a:endParaRPr lang="en-US" sz="1050" dirty="0"/>
          </a:p>
        </p:txBody>
      </p:sp>
      <p:sp>
        <p:nvSpPr>
          <p:cNvPr id="36" name="Text 34"/>
          <p:cNvSpPr/>
          <p:nvPr/>
        </p:nvSpPr>
        <p:spPr>
          <a:xfrm>
            <a:off x="2971800" y="3941064"/>
            <a:ext cx="27432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5.4.1 - Anti-phishing mechanisms</a:t>
            </a:r>
            <a:endParaRPr lang="en-US" sz="1000" dirty="0"/>
          </a:p>
        </p:txBody>
      </p:sp>
      <p:sp>
        <p:nvSpPr>
          <p:cNvPr id="37" name="Text 35"/>
          <p:cNvSpPr/>
          <p:nvPr/>
        </p:nvSpPr>
        <p:spPr>
          <a:xfrm>
            <a:off x="5715000" y="3941064"/>
            <a:ext cx="45720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DMARC + MTA-STS are relevant to anti-phishing controls for vendor email. 1 vendor do not publish MTA-STS (transport maturity gap, not a core control failure).</a:t>
            </a:r>
            <a:endParaRPr lang="en-US" sz="1000" dirty="0"/>
          </a:p>
        </p:txBody>
      </p:sp>
      <p:sp>
        <p:nvSpPr>
          <p:cNvPr id="38" name="Shape 36"/>
          <p:cNvSpPr/>
          <p:nvPr/>
        </p:nvSpPr>
        <p:spPr>
          <a:xfrm>
            <a:off x="10287000" y="3986784"/>
            <a:ext cx="1097280" cy="292608"/>
          </a:xfrm>
          <a:prstGeom prst="roundRect">
            <a:avLst/>
          </a:prstGeom>
          <a:solidFill>
            <a:srgbClr val="027A48">
              <a:alpha val="20000"/>
            </a:srgbClr>
          </a:solidFill>
          <a:ln w="12700">
            <a:solidFill>
              <a:srgbClr val="027A48"/>
            </a:solidFill>
            <a:prstDash val="solid"/>
          </a:ln>
        </p:spPr>
      </p:sp>
      <p:sp>
        <p:nvSpPr>
          <p:cNvPr id="39" name="Text 37"/>
          <p:cNvSpPr/>
          <p:nvPr/>
        </p:nvSpPr>
        <p:spPr>
          <a:xfrm>
            <a:off x="10287000" y="4005072"/>
            <a:ext cx="1097280" cy="256032"/>
          </a:xfrm>
          <a:prstGeom prst="rect">
            <a:avLst/>
          </a:prstGeom>
          <a:noFill/>
          <a:ln/>
        </p:spPr>
        <p:txBody>
          <a:bodyPr wrap="square" rtlCol="0" anchor="ctr"/>
          <a:lstStyle/>
          <a:p>
            <a:pPr algn="ctr" indent="0" marL="0">
              <a:buNone/>
            </a:pPr>
            <a:r>
              <a:rPr lang="en-US" sz="1000" b="1" dirty="0">
                <a:solidFill>
                  <a:srgbClr val="027A48"/>
                </a:solidFill>
                <a:latin typeface="Inter" pitchFamily="34" charset="0"/>
                <a:ea typeface="Inter" pitchFamily="34" charset="-122"/>
                <a:cs typeface="Inter" pitchFamily="34" charset="-120"/>
              </a:rPr>
              <a:t>MET</a:t>
            </a:r>
            <a:endParaRPr lang="en-US" sz="1000" dirty="0"/>
          </a:p>
        </p:txBody>
      </p:sp>
      <p:sp>
        <p:nvSpPr>
          <p:cNvPr id="40" name="Text 38"/>
          <p:cNvSpPr/>
          <p:nvPr/>
        </p:nvSpPr>
        <p:spPr>
          <a:xfrm>
            <a:off x="777240" y="4599432"/>
            <a:ext cx="2194560" cy="566928"/>
          </a:xfrm>
          <a:prstGeom prst="rect">
            <a:avLst/>
          </a:prstGeom>
          <a:noFill/>
          <a:ln/>
        </p:spPr>
        <p:txBody>
          <a:bodyPr wrap="square" rtlCol="0" anchor="t"/>
          <a:lstStyle/>
          <a:p>
            <a:pPr indent="0" marL="0">
              <a:buNone/>
            </a:pPr>
            <a:r>
              <a:rPr lang="en-US" sz="1050" b="1" dirty="0">
                <a:solidFill>
                  <a:srgbClr val="101828"/>
                </a:solidFill>
                <a:latin typeface="Inter" pitchFamily="34" charset="0"/>
                <a:ea typeface="Inter" pitchFamily="34" charset="-122"/>
                <a:cs typeface="Inter" pitchFamily="34" charset="-120"/>
              </a:rPr>
              <a:t>NIST CSF 2.0</a:t>
            </a:r>
            <a:endParaRPr lang="en-US" sz="1050" dirty="0"/>
          </a:p>
        </p:txBody>
      </p:sp>
      <p:sp>
        <p:nvSpPr>
          <p:cNvPr id="41" name="Text 39"/>
          <p:cNvSpPr/>
          <p:nvPr/>
        </p:nvSpPr>
        <p:spPr>
          <a:xfrm>
            <a:off x="2971800" y="4599432"/>
            <a:ext cx="27432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PR.DS - Data Security / integrity</a:t>
            </a:r>
            <a:endParaRPr lang="en-US" sz="1000" dirty="0"/>
          </a:p>
        </p:txBody>
      </p:sp>
      <p:sp>
        <p:nvSpPr>
          <p:cNvPr id="42" name="Text 40"/>
          <p:cNvSpPr/>
          <p:nvPr/>
        </p:nvSpPr>
        <p:spPr>
          <a:xfrm>
            <a:off x="5715000" y="4599432"/>
            <a:ext cx="4572000" cy="566928"/>
          </a:xfrm>
          <a:prstGeom prst="rect">
            <a:avLst/>
          </a:prstGeom>
          <a:noFill/>
          <a:ln/>
        </p:spPr>
        <p:txBody>
          <a:bodyPr wrap="square" rtlCol="0" anchor="t"/>
          <a:lstStyle/>
          <a:p>
            <a:pPr indent="0" marL="0">
              <a:buNone/>
            </a:pPr>
            <a:r>
              <a:rPr lang="en-US" sz="1000" dirty="0">
                <a:solidFill>
                  <a:srgbClr val="475467"/>
                </a:solidFill>
                <a:latin typeface="Inter" pitchFamily="34" charset="0"/>
                <a:ea typeface="Inter" pitchFamily="34" charset="-122"/>
                <a:cs typeface="Inter" pitchFamily="34" charset="-120"/>
              </a:rPr>
              <a:t>DNSSEC + DMARC are relevant to DNS and email integrity. 1 vendor lack DNSSEC.</a:t>
            </a:r>
            <a:endParaRPr lang="en-US" sz="1000" dirty="0"/>
          </a:p>
        </p:txBody>
      </p:sp>
      <p:sp>
        <p:nvSpPr>
          <p:cNvPr id="43" name="Shape 41"/>
          <p:cNvSpPr/>
          <p:nvPr/>
        </p:nvSpPr>
        <p:spPr>
          <a:xfrm>
            <a:off x="10287000" y="4645152"/>
            <a:ext cx="1097280" cy="292608"/>
          </a:xfrm>
          <a:prstGeom prst="roundRect">
            <a:avLst/>
          </a:prstGeom>
          <a:solidFill>
            <a:srgbClr val="027A48">
              <a:alpha val="20000"/>
            </a:srgbClr>
          </a:solidFill>
          <a:ln w="12700">
            <a:solidFill>
              <a:srgbClr val="027A48"/>
            </a:solidFill>
            <a:prstDash val="solid"/>
          </a:ln>
        </p:spPr>
      </p:sp>
      <p:sp>
        <p:nvSpPr>
          <p:cNvPr id="44" name="Text 42"/>
          <p:cNvSpPr/>
          <p:nvPr/>
        </p:nvSpPr>
        <p:spPr>
          <a:xfrm>
            <a:off x="10287000" y="4663440"/>
            <a:ext cx="1097280" cy="256032"/>
          </a:xfrm>
          <a:prstGeom prst="rect">
            <a:avLst/>
          </a:prstGeom>
          <a:noFill/>
          <a:ln/>
        </p:spPr>
        <p:txBody>
          <a:bodyPr wrap="square" rtlCol="0" anchor="ctr"/>
          <a:lstStyle/>
          <a:p>
            <a:pPr algn="ctr" indent="0" marL="0">
              <a:buNone/>
            </a:pPr>
            <a:r>
              <a:rPr lang="en-US" sz="1000" b="1" dirty="0">
                <a:solidFill>
                  <a:srgbClr val="027A48"/>
                </a:solidFill>
                <a:latin typeface="Inter" pitchFamily="34" charset="0"/>
                <a:ea typeface="Inter" pitchFamily="34" charset="-122"/>
                <a:cs typeface="Inter" pitchFamily="34" charset="-120"/>
              </a:rPr>
              <a:t>MET</a:t>
            </a:r>
            <a:endParaRPr lang="en-US" sz="1000" dirty="0"/>
          </a:p>
        </p:txBody>
      </p:sp>
      <p:sp>
        <p:nvSpPr>
          <p:cNvPr id="45" name="Shape 43"/>
          <p:cNvSpPr/>
          <p:nvPr/>
        </p:nvSpPr>
        <p:spPr>
          <a:xfrm>
            <a:off x="548640" y="5760720"/>
            <a:ext cx="11091672" cy="594360"/>
          </a:xfrm>
          <a:prstGeom prst="rect">
            <a:avLst/>
          </a:prstGeom>
          <a:solidFill>
            <a:srgbClr val="FFFFFF"/>
          </a:solidFill>
          <a:ln w="12700">
            <a:solidFill>
              <a:srgbClr val="E4E7EC"/>
            </a:solidFill>
            <a:prstDash val="solid"/>
          </a:ln>
        </p:spPr>
      </p:sp>
      <p:sp>
        <p:nvSpPr>
          <p:cNvPr id="46" name="Shape 44"/>
          <p:cNvSpPr/>
          <p:nvPr/>
        </p:nvSpPr>
        <p:spPr>
          <a:xfrm>
            <a:off x="548640" y="5760720"/>
            <a:ext cx="11091672" cy="73152"/>
          </a:xfrm>
          <a:prstGeom prst="rect">
            <a:avLst/>
          </a:prstGeom>
          <a:solidFill>
            <a:srgbClr val="EBA937"/>
          </a:solidFill>
          <a:ln/>
        </p:spPr>
      </p:sp>
      <p:sp>
        <p:nvSpPr>
          <p:cNvPr id="47" name="Text 45"/>
          <p:cNvSpPr/>
          <p:nvPr/>
        </p:nvSpPr>
        <p:spPr>
          <a:xfrm>
            <a:off x="777240" y="5897880"/>
            <a:ext cx="10698480" cy="347472"/>
          </a:xfrm>
          <a:prstGeom prst="rect">
            <a:avLst/>
          </a:prstGeom>
          <a:noFill/>
          <a:ln/>
        </p:spPr>
        <p:txBody>
          <a:bodyPr wrap="square" rtlCol="0" anchor="ctr"/>
          <a:lstStyle/>
          <a:p>
            <a:pPr indent="0" marL="0">
              <a:buNone/>
            </a:pPr>
            <a:r>
              <a:rPr lang="en-US" sz="1200" b="1" dirty="0">
                <a:solidFill>
                  <a:srgbClr val="0A111F"/>
                </a:solidFill>
                <a:latin typeface="Inter" pitchFamily="34" charset="0"/>
                <a:ea typeface="Inter" pitchFamily="34" charset="-122"/>
                <a:cs typeface="Inter" pitchFamily="34" charset="-120"/>
              </a:rPr>
              <a:t>This mapping may be useful context when updating your vendor risk register, audit documentation, or insurance renewal questionnaire. Informational mapping only — this does not constitute a compliance assessment. Validate with a qualified assessor.</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What Good Looks Like</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8/17</a:t>
            </a:r>
            <a:endParaRPr lang="en-US" sz="900" dirty="0"/>
          </a:p>
        </p:txBody>
      </p:sp>
      <p:sp>
        <p:nvSpPr>
          <p:cNvPr id="9" name="Text 7"/>
          <p:cNvSpPr/>
          <p:nvPr/>
        </p:nvSpPr>
        <p:spPr>
          <a:xfrm>
            <a:off x="548640" y="1078992"/>
            <a:ext cx="11155680" cy="274320"/>
          </a:xfrm>
          <a:prstGeom prst="rect">
            <a:avLst/>
          </a:prstGeom>
          <a:noFill/>
          <a:ln/>
        </p:spPr>
        <p:txBody>
          <a:bodyPr wrap="square" rtlCol="0" anchor="ctr"/>
          <a:lstStyle/>
          <a:p>
            <a:pPr indent="0" marL="0">
              <a:buNone/>
            </a:pPr>
            <a:r>
              <a:rPr lang="en-US" sz="1300" dirty="0">
                <a:solidFill>
                  <a:srgbClr val="475467"/>
                </a:solidFill>
                <a:latin typeface="Inter" pitchFamily="34" charset="0"/>
                <a:ea typeface="Inter" pitchFamily="34" charset="-122"/>
                <a:cs typeface="Inter" pitchFamily="34" charset="-120"/>
              </a:rPr>
              <a:t>Side-by-side comparison of your best and worst-performing vendors.</a:t>
            </a:r>
            <a:endParaRPr lang="en-US" sz="1300" dirty="0"/>
          </a:p>
        </p:txBody>
      </p:sp>
      <p:sp>
        <p:nvSpPr>
          <p:cNvPr id="10" name="Shape 8"/>
          <p:cNvSpPr/>
          <p:nvPr/>
        </p:nvSpPr>
        <p:spPr>
          <a:xfrm>
            <a:off x="548640" y="2286000"/>
            <a:ext cx="11091672" cy="2286000"/>
          </a:xfrm>
          <a:prstGeom prst="rect">
            <a:avLst/>
          </a:prstGeom>
          <a:solidFill>
            <a:srgbClr val="FFFFFF"/>
          </a:solidFill>
          <a:ln w="12700">
            <a:solidFill>
              <a:srgbClr val="E4E7EC"/>
            </a:solidFill>
            <a:prstDash val="solid"/>
          </a:ln>
        </p:spPr>
      </p:sp>
      <p:sp>
        <p:nvSpPr>
          <p:cNvPr id="11" name="Text 9"/>
          <p:cNvSpPr/>
          <p:nvPr/>
        </p:nvSpPr>
        <p:spPr>
          <a:xfrm>
            <a:off x="548640" y="2926080"/>
            <a:ext cx="11091672" cy="548640"/>
          </a:xfrm>
          <a:prstGeom prst="rect">
            <a:avLst/>
          </a:prstGeom>
          <a:noFill/>
          <a:ln/>
        </p:spPr>
        <p:txBody>
          <a:bodyPr wrap="square" rtlCol="0" anchor="ctr"/>
          <a:lstStyle/>
          <a:p>
            <a:pPr algn="ctr" indent="0" marL="0">
              <a:buNone/>
            </a:pPr>
            <a:r>
              <a:rPr lang="en-US" sz="1800" dirty="0">
                <a:solidFill>
                  <a:srgbClr val="667085"/>
                </a:solidFill>
                <a:latin typeface="Inter" pitchFamily="34" charset="0"/>
                <a:ea typeface="Inter" pitchFamily="34" charset="-122"/>
                <a:cs typeface="Inter" pitchFamily="34" charset="-120"/>
              </a:rPr>
              <a:t>All vendors in this assessment have similar posture scores.</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9FAFB"/>
          </a:solidFill>
          <a:ln w="12700">
            <a:solidFill>
              <a:srgbClr val="F9FAFB"/>
            </a:solidFill>
            <a:prstDash val="solid"/>
          </a:ln>
        </p:spPr>
      </p:sp>
      <p:sp>
        <p:nvSpPr>
          <p:cNvPr id="3" name="Shape 1"/>
          <p:cNvSpPr/>
          <p:nvPr/>
        </p:nvSpPr>
        <p:spPr>
          <a:xfrm>
            <a:off x="0" y="0"/>
            <a:ext cx="12188952" cy="164592"/>
          </a:xfrm>
          <a:prstGeom prst="rect">
            <a:avLst/>
          </a:prstGeom>
          <a:solidFill>
            <a:srgbClr val="0A111F"/>
          </a:solidFill>
          <a:ln/>
        </p:spPr>
      </p:sp>
      <p:sp>
        <p:nvSpPr>
          <p:cNvPr id="4" name="Shape 2"/>
          <p:cNvSpPr/>
          <p:nvPr/>
        </p:nvSpPr>
        <p:spPr>
          <a:xfrm>
            <a:off x="0" y="164592"/>
            <a:ext cx="12188952" cy="54864"/>
          </a:xfrm>
          <a:prstGeom prst="rect">
            <a:avLst/>
          </a:prstGeom>
          <a:solidFill>
            <a:srgbClr val="EBA937"/>
          </a:solidFill>
          <a:ln/>
        </p:spPr>
      </p:sp>
      <p:sp>
        <p:nvSpPr>
          <p:cNvPr id="5" name="Text 3"/>
          <p:cNvSpPr/>
          <p:nvPr/>
        </p:nvSpPr>
        <p:spPr>
          <a:xfrm>
            <a:off x="548640" y="310896"/>
            <a:ext cx="11430000" cy="457200"/>
          </a:xfrm>
          <a:prstGeom prst="rect">
            <a:avLst/>
          </a:prstGeom>
          <a:noFill/>
          <a:ln/>
        </p:spPr>
        <p:txBody>
          <a:bodyPr wrap="square" rtlCol="0" anchor="ctr"/>
          <a:lstStyle/>
          <a:p>
            <a:pPr indent="0" marL="0">
              <a:buNone/>
            </a:pPr>
            <a:r>
              <a:rPr lang="en-US" sz="2400" b="1" dirty="0">
                <a:solidFill>
                  <a:srgbClr val="101828"/>
                </a:solidFill>
                <a:latin typeface="Lora" pitchFamily="34" charset="0"/>
                <a:ea typeface="Lora" pitchFamily="34" charset="-122"/>
                <a:cs typeface="Lora" pitchFamily="34" charset="-120"/>
              </a:rPr>
              <a:t>Top Failure Themes (Across All Vendors)</a:t>
            </a:r>
            <a:endParaRPr lang="en-US" sz="2400" dirty="0"/>
          </a:p>
        </p:txBody>
      </p:sp>
      <p:sp>
        <p:nvSpPr>
          <p:cNvPr id="6" name="Shape 4"/>
          <p:cNvSpPr/>
          <p:nvPr/>
        </p:nvSpPr>
        <p:spPr>
          <a:xfrm>
            <a:off x="548640" y="841248"/>
            <a:ext cx="1234440" cy="54864"/>
          </a:xfrm>
          <a:prstGeom prst="rect">
            <a:avLst/>
          </a:prstGeom>
          <a:solidFill>
            <a:srgbClr val="EBA937"/>
          </a:solidFill>
          <a:ln/>
        </p:spPr>
      </p:sp>
      <p:sp>
        <p:nvSpPr>
          <p:cNvPr id="7" name="Text 5"/>
          <p:cNvSpPr/>
          <p:nvPr/>
        </p:nvSpPr>
        <p:spPr>
          <a:xfrm>
            <a:off x="548640" y="6537960"/>
            <a:ext cx="8686800" cy="274320"/>
          </a:xfrm>
          <a:prstGeom prst="rect">
            <a:avLst/>
          </a:prstGeom>
          <a:noFill/>
          <a:ln/>
        </p:spPr>
        <p:txBody>
          <a:bodyPr wrap="square" rtlCol="0" anchor="ctr"/>
          <a:lstStyle/>
          <a:p>
            <a:pPr indent="0" marL="0">
              <a:buNone/>
            </a:pPr>
            <a:r>
              <a:rPr lang="en-US" sz="900" dirty="0">
                <a:solidFill>
                  <a:srgbClr val="667085"/>
                </a:solidFill>
                <a:latin typeface="Inter" pitchFamily="34" charset="0"/>
                <a:ea typeface="Inter" pitchFamily="34" charset="-122"/>
                <a:cs typeface="Inter" pitchFamily="34" charset="-120"/>
              </a:rPr>
              <a:t>MOORLI · VendorRiskDiagnostic · Confidential</a:t>
            </a:r>
            <a:endParaRPr lang="en-US" sz="900" dirty="0"/>
          </a:p>
        </p:txBody>
      </p:sp>
      <p:sp>
        <p:nvSpPr>
          <p:cNvPr id="8" name="Text 6"/>
          <p:cNvSpPr/>
          <p:nvPr/>
        </p:nvSpPr>
        <p:spPr>
          <a:xfrm>
            <a:off x="10881360" y="6537960"/>
            <a:ext cx="1097280" cy="274320"/>
          </a:xfrm>
          <a:prstGeom prst="rect">
            <a:avLst/>
          </a:prstGeom>
          <a:noFill/>
          <a:ln/>
        </p:spPr>
        <p:txBody>
          <a:bodyPr wrap="square" rtlCol="0" anchor="ctr"/>
          <a:lstStyle/>
          <a:p>
            <a:pPr algn="r" indent="0" marL="0">
              <a:buNone/>
            </a:pPr>
            <a:r>
              <a:rPr lang="en-US" sz="900" dirty="0">
                <a:solidFill>
                  <a:srgbClr val="667085"/>
                </a:solidFill>
                <a:latin typeface="Inter" pitchFamily="34" charset="0"/>
                <a:ea typeface="Inter" pitchFamily="34" charset="-122"/>
                <a:cs typeface="Inter" pitchFamily="34" charset="-120"/>
              </a:rPr>
              <a:t>9/17</a:t>
            </a:r>
            <a:endParaRPr lang="en-US" sz="900" dirty="0"/>
          </a:p>
        </p:txBody>
      </p:sp>
      <p:sp>
        <p:nvSpPr>
          <p:cNvPr id="9" name="Text 7"/>
          <p:cNvSpPr/>
          <p:nvPr/>
        </p:nvSpPr>
        <p:spPr>
          <a:xfrm>
            <a:off x="548640" y="1078992"/>
            <a:ext cx="11155680" cy="274320"/>
          </a:xfrm>
          <a:prstGeom prst="rect">
            <a:avLst/>
          </a:prstGeom>
          <a:noFill/>
          <a:ln/>
        </p:spPr>
        <p:txBody>
          <a:bodyPr wrap="square" rtlCol="0" anchor="ctr"/>
          <a:lstStyle/>
          <a:p>
            <a:pPr indent="0" marL="0">
              <a:buNone/>
            </a:pPr>
            <a:r>
              <a:rPr lang="en-US" sz="1300" dirty="0">
                <a:solidFill>
                  <a:srgbClr val="475467"/>
                </a:solidFill>
                <a:latin typeface="Inter" pitchFamily="34" charset="0"/>
                <a:ea typeface="Inter" pitchFamily="34" charset="-122"/>
                <a:cs typeface="Inter" pitchFamily="34" charset="-120"/>
              </a:rPr>
              <a:t>Most common configuration gaps driving risk.</a:t>
            </a:r>
            <a:endParaRPr lang="en-US" sz="1300" dirty="0"/>
          </a:p>
        </p:txBody>
      </p:sp>
      <p:sp>
        <p:nvSpPr>
          <p:cNvPr id="10" name="Shape 8"/>
          <p:cNvSpPr/>
          <p:nvPr/>
        </p:nvSpPr>
        <p:spPr>
          <a:xfrm>
            <a:off x="548640" y="1508760"/>
            <a:ext cx="11091672" cy="4434840"/>
          </a:xfrm>
          <a:prstGeom prst="rect">
            <a:avLst/>
          </a:prstGeom>
          <a:solidFill>
            <a:srgbClr val="FFFFFF"/>
          </a:solidFill>
          <a:ln w="12700">
            <a:solidFill>
              <a:srgbClr val="E4E7EC"/>
            </a:solidFill>
            <a:prstDash val="solid"/>
          </a:ln>
        </p:spPr>
      </p:sp>
      <p:sp>
        <p:nvSpPr>
          <p:cNvPr id="11" name="Shape 9"/>
          <p:cNvSpPr/>
          <p:nvPr/>
        </p:nvSpPr>
        <p:spPr>
          <a:xfrm>
            <a:off x="548640" y="1508760"/>
            <a:ext cx="11091672" cy="384048"/>
          </a:xfrm>
          <a:prstGeom prst="rect">
            <a:avLst/>
          </a:prstGeom>
          <a:solidFill>
            <a:srgbClr val="FFFFFF"/>
          </a:solidFill>
          <a:ln w="12700">
            <a:solidFill>
              <a:srgbClr val="E4E7EC"/>
            </a:solidFill>
            <a:prstDash val="solid"/>
          </a:ln>
        </p:spPr>
      </p:sp>
      <p:sp>
        <p:nvSpPr>
          <p:cNvPr id="12" name="Shape 10"/>
          <p:cNvSpPr/>
          <p:nvPr/>
        </p:nvSpPr>
        <p:spPr>
          <a:xfrm>
            <a:off x="548640" y="1508760"/>
            <a:ext cx="11091672" cy="73152"/>
          </a:xfrm>
          <a:prstGeom prst="rect">
            <a:avLst/>
          </a:prstGeom>
          <a:solidFill>
            <a:srgbClr val="EBA937"/>
          </a:solidFill>
          <a:ln/>
        </p:spPr>
      </p:sp>
      <p:sp>
        <p:nvSpPr>
          <p:cNvPr id="13" name="Text 11"/>
          <p:cNvSpPr/>
          <p:nvPr/>
        </p:nvSpPr>
        <p:spPr>
          <a:xfrm>
            <a:off x="777240" y="1600200"/>
            <a:ext cx="640080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Theme (Rule)</a:t>
            </a:r>
            <a:endParaRPr lang="en-US" sz="1100" dirty="0"/>
          </a:p>
        </p:txBody>
      </p:sp>
      <p:sp>
        <p:nvSpPr>
          <p:cNvPr id="14" name="Text 12"/>
          <p:cNvSpPr/>
          <p:nvPr/>
        </p:nvSpPr>
        <p:spPr>
          <a:xfrm>
            <a:off x="7269480" y="1600200"/>
            <a:ext cx="137160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Severity</a:t>
            </a:r>
            <a:endParaRPr lang="en-US" sz="1100" dirty="0"/>
          </a:p>
        </p:txBody>
      </p:sp>
      <p:sp>
        <p:nvSpPr>
          <p:cNvPr id="15" name="Text 13"/>
          <p:cNvSpPr/>
          <p:nvPr/>
        </p:nvSpPr>
        <p:spPr>
          <a:xfrm>
            <a:off x="8641080" y="1600200"/>
            <a:ext cx="2880360" cy="274320"/>
          </a:xfrm>
          <a:prstGeom prst="rect">
            <a:avLst/>
          </a:prstGeom>
          <a:noFill/>
          <a:ln/>
        </p:spPr>
        <p:txBody>
          <a:bodyPr wrap="square" rtlCol="0" anchor="ctr"/>
          <a:lstStyle/>
          <a:p>
            <a:pPr indent="0" marL="0">
              <a:buNone/>
            </a:pPr>
            <a:r>
              <a:rPr lang="en-US" sz="1100" b="1" dirty="0">
                <a:solidFill>
                  <a:srgbClr val="667085"/>
                </a:solidFill>
                <a:latin typeface="Inter" pitchFamily="34" charset="0"/>
                <a:ea typeface="Inter" pitchFamily="34" charset="-122"/>
                <a:cs typeface="Inter" pitchFamily="34" charset="-120"/>
              </a:rPr>
              <a:t>Vendors Affected</a:t>
            </a:r>
            <a:endParaRPr lang="en-US" sz="1100" dirty="0"/>
          </a:p>
        </p:txBody>
      </p:sp>
      <p:sp>
        <p:nvSpPr>
          <p:cNvPr id="16" name="Text 14"/>
          <p:cNvSpPr/>
          <p:nvPr/>
        </p:nvSpPr>
        <p:spPr>
          <a:xfrm>
            <a:off x="777240" y="2011680"/>
            <a:ext cx="6400800" cy="274320"/>
          </a:xfrm>
          <a:prstGeom prst="rect">
            <a:avLst/>
          </a:prstGeom>
          <a:noFill/>
          <a:ln/>
        </p:spPr>
        <p:txBody>
          <a:bodyPr wrap="square" rtlCol="0" anchor="ctr"/>
          <a:lstStyle/>
          <a:p>
            <a:pPr indent="0" marL="0">
              <a:buNone/>
            </a:pPr>
            <a:r>
              <a:rPr lang="en-US" sz="1200" b="1" dirty="0">
                <a:solidFill>
                  <a:srgbClr val="101828"/>
                </a:solidFill>
                <a:latin typeface="Inter" pitchFamily="34" charset="0"/>
                <a:ea typeface="Inter" pitchFamily="34" charset="-122"/>
                <a:cs typeface="Inter" pitchFamily="34" charset="-120"/>
              </a:rPr>
              <a:t>DMARC policy is p=quarantine (good, but p=reject is stronger). (VRD-DMARC-005)</a:t>
            </a:r>
            <a:endParaRPr lang="en-US" sz="1200" dirty="0"/>
          </a:p>
        </p:txBody>
      </p:sp>
      <p:sp>
        <p:nvSpPr>
          <p:cNvPr id="17" name="Text 15"/>
          <p:cNvSpPr/>
          <p:nvPr/>
        </p:nvSpPr>
        <p:spPr>
          <a:xfrm>
            <a:off x="7269480" y="2011680"/>
            <a:ext cx="1371600" cy="274320"/>
          </a:xfrm>
          <a:prstGeom prst="rect">
            <a:avLst/>
          </a:prstGeom>
          <a:noFill/>
          <a:ln/>
        </p:spPr>
        <p:txBody>
          <a:bodyPr wrap="square" rtlCol="0" anchor="ctr"/>
          <a:lstStyle/>
          <a:p>
            <a:pPr indent="0" marL="0">
              <a:buNone/>
            </a:pPr>
            <a:r>
              <a:rPr lang="en-US" sz="1200" b="1" dirty="0">
                <a:solidFill>
                  <a:srgbClr val="EBA937"/>
                </a:solidFill>
                <a:latin typeface="Inter" pitchFamily="34" charset="0"/>
                <a:ea typeface="Inter" pitchFamily="34" charset="-122"/>
                <a:cs typeface="Inter" pitchFamily="34" charset="-120"/>
              </a:rPr>
              <a:t>WARN</a:t>
            </a:r>
            <a:endParaRPr lang="en-US" sz="1200" dirty="0"/>
          </a:p>
        </p:txBody>
      </p:sp>
      <p:sp>
        <p:nvSpPr>
          <p:cNvPr id="18" name="Text 16"/>
          <p:cNvSpPr/>
          <p:nvPr/>
        </p:nvSpPr>
        <p:spPr>
          <a:xfrm>
            <a:off x="8641080" y="2011680"/>
            <a:ext cx="288036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1 (100%)</a:t>
            </a:r>
            <a:endParaRPr lang="en-US" sz="1200" dirty="0"/>
          </a:p>
        </p:txBody>
      </p:sp>
      <p:sp>
        <p:nvSpPr>
          <p:cNvPr id="19" name="Shape 17"/>
          <p:cNvSpPr/>
          <p:nvPr/>
        </p:nvSpPr>
        <p:spPr>
          <a:xfrm>
            <a:off x="548640" y="2468880"/>
            <a:ext cx="11091672" cy="502920"/>
          </a:xfrm>
          <a:prstGeom prst="rect">
            <a:avLst/>
          </a:prstGeom>
          <a:solidFill>
            <a:srgbClr val="F8FAFC"/>
          </a:solidFill>
          <a:ln w="12700">
            <a:solidFill>
              <a:srgbClr val="F8FAFC"/>
            </a:solidFill>
            <a:prstDash val="solid"/>
          </a:ln>
        </p:spPr>
      </p:sp>
      <p:sp>
        <p:nvSpPr>
          <p:cNvPr id="20" name="Text 18"/>
          <p:cNvSpPr/>
          <p:nvPr/>
        </p:nvSpPr>
        <p:spPr>
          <a:xfrm>
            <a:off x="777240" y="2514600"/>
            <a:ext cx="6400800" cy="274320"/>
          </a:xfrm>
          <a:prstGeom prst="rect">
            <a:avLst/>
          </a:prstGeom>
          <a:noFill/>
          <a:ln/>
        </p:spPr>
        <p:txBody>
          <a:bodyPr wrap="square" rtlCol="0" anchor="ctr"/>
          <a:lstStyle/>
          <a:p>
            <a:pPr indent="0" marL="0">
              <a:buNone/>
            </a:pPr>
            <a:r>
              <a:rPr lang="en-US" sz="1200" b="1" dirty="0">
                <a:solidFill>
                  <a:srgbClr val="101828"/>
                </a:solidFill>
                <a:latin typeface="Inter" pitchFamily="34" charset="0"/>
                <a:ea typeface="Inter" pitchFamily="34" charset="-122"/>
                <a:cs typeface="Inter" pitchFamily="34" charset="-120"/>
              </a:rPr>
              <a:t>SPF ends in ~all (soft fail). Some receivers may still accept spoofed mail instead…</a:t>
            </a:r>
            <a:endParaRPr lang="en-US" sz="1200" dirty="0"/>
          </a:p>
        </p:txBody>
      </p:sp>
      <p:sp>
        <p:nvSpPr>
          <p:cNvPr id="21" name="Text 19"/>
          <p:cNvSpPr/>
          <p:nvPr/>
        </p:nvSpPr>
        <p:spPr>
          <a:xfrm>
            <a:off x="7269480" y="2514600"/>
            <a:ext cx="1371600" cy="274320"/>
          </a:xfrm>
          <a:prstGeom prst="rect">
            <a:avLst/>
          </a:prstGeom>
          <a:noFill/>
          <a:ln/>
        </p:spPr>
        <p:txBody>
          <a:bodyPr wrap="square" rtlCol="0" anchor="ctr"/>
          <a:lstStyle/>
          <a:p>
            <a:pPr indent="0" marL="0">
              <a:buNone/>
            </a:pPr>
            <a:r>
              <a:rPr lang="en-US" sz="1200" b="1" dirty="0">
                <a:solidFill>
                  <a:srgbClr val="EBA937"/>
                </a:solidFill>
                <a:latin typeface="Inter" pitchFamily="34" charset="0"/>
                <a:ea typeface="Inter" pitchFamily="34" charset="-122"/>
                <a:cs typeface="Inter" pitchFamily="34" charset="-120"/>
              </a:rPr>
              <a:t>WARN</a:t>
            </a:r>
            <a:endParaRPr lang="en-US" sz="1200" dirty="0"/>
          </a:p>
        </p:txBody>
      </p:sp>
      <p:sp>
        <p:nvSpPr>
          <p:cNvPr id="22" name="Text 20"/>
          <p:cNvSpPr/>
          <p:nvPr/>
        </p:nvSpPr>
        <p:spPr>
          <a:xfrm>
            <a:off x="8641080" y="2514600"/>
            <a:ext cx="288036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1 (100%)</a:t>
            </a:r>
            <a:endParaRPr lang="en-US" sz="1200" dirty="0"/>
          </a:p>
        </p:txBody>
      </p:sp>
      <p:sp>
        <p:nvSpPr>
          <p:cNvPr id="23" name="Text 21"/>
          <p:cNvSpPr/>
          <p:nvPr/>
        </p:nvSpPr>
        <p:spPr>
          <a:xfrm>
            <a:off x="777240" y="3017520"/>
            <a:ext cx="6400800" cy="274320"/>
          </a:xfrm>
          <a:prstGeom prst="rect">
            <a:avLst/>
          </a:prstGeom>
          <a:noFill/>
          <a:ln/>
        </p:spPr>
        <p:txBody>
          <a:bodyPr wrap="square" rtlCol="0" anchor="ctr"/>
          <a:lstStyle/>
          <a:p>
            <a:pPr indent="0" marL="0">
              <a:buNone/>
            </a:pPr>
            <a:r>
              <a:rPr lang="en-US" sz="1200" b="1" dirty="0">
                <a:solidFill>
                  <a:srgbClr val="101828"/>
                </a:solidFill>
                <a:latin typeface="Inter" pitchFamily="34" charset="0"/>
                <a:ea typeface="Inter" pitchFamily="34" charset="-122"/>
                <a:cs typeface="Inter" pitchFamily="34" charset="-120"/>
              </a:rPr>
              <a:t>DNSSEC is absent. Treat this as secondary hardening context, not a peer to DMARC/SP…</a:t>
            </a:r>
            <a:endParaRPr lang="en-US" sz="1200" dirty="0"/>
          </a:p>
        </p:txBody>
      </p:sp>
      <p:sp>
        <p:nvSpPr>
          <p:cNvPr id="24" name="Text 22"/>
          <p:cNvSpPr/>
          <p:nvPr/>
        </p:nvSpPr>
        <p:spPr>
          <a:xfrm>
            <a:off x="7269480" y="3017520"/>
            <a:ext cx="1371600" cy="274320"/>
          </a:xfrm>
          <a:prstGeom prst="rect">
            <a:avLst/>
          </a:prstGeom>
          <a:noFill/>
          <a:ln/>
        </p:spPr>
        <p:txBody>
          <a:bodyPr wrap="square" rtlCol="0" anchor="ctr"/>
          <a:lstStyle/>
          <a:p>
            <a:pPr indent="0" marL="0">
              <a:buNone/>
            </a:pPr>
            <a:r>
              <a:rPr lang="en-US" sz="1200" b="1" dirty="0">
                <a:solidFill>
                  <a:srgbClr val="EBA937"/>
                </a:solidFill>
                <a:latin typeface="Inter" pitchFamily="34" charset="0"/>
                <a:ea typeface="Inter" pitchFamily="34" charset="-122"/>
                <a:cs typeface="Inter" pitchFamily="34" charset="-120"/>
              </a:rPr>
              <a:t>WARN</a:t>
            </a:r>
            <a:endParaRPr lang="en-US" sz="1200" dirty="0"/>
          </a:p>
        </p:txBody>
      </p:sp>
      <p:sp>
        <p:nvSpPr>
          <p:cNvPr id="25" name="Text 23"/>
          <p:cNvSpPr/>
          <p:nvPr/>
        </p:nvSpPr>
        <p:spPr>
          <a:xfrm>
            <a:off x="8641080" y="3017520"/>
            <a:ext cx="2880360" cy="274320"/>
          </a:xfrm>
          <a:prstGeom prst="rect">
            <a:avLst/>
          </a:prstGeom>
          <a:noFill/>
          <a:ln/>
        </p:spPr>
        <p:txBody>
          <a:bodyPr wrap="square" rtlCol="0" anchor="ctr"/>
          <a:lstStyle/>
          <a:p>
            <a:pPr indent="0" marL="0">
              <a:buNone/>
            </a:pPr>
            <a:r>
              <a:rPr lang="en-US" sz="1200" b="1" dirty="0">
                <a:solidFill>
                  <a:srgbClr val="101828"/>
                </a:solidFill>
                <a:latin typeface="Manrope" pitchFamily="34" charset="0"/>
                <a:ea typeface="Manrope" pitchFamily="34" charset="-122"/>
                <a:cs typeface="Manrope" pitchFamily="34" charset="-120"/>
              </a:rPr>
              <a:t>1 (100%)</a:t>
            </a:r>
            <a:endParaRPr lang="en-US" sz="1200" dirty="0"/>
          </a:p>
        </p:txBody>
      </p:sp>
      <p:sp>
        <p:nvSpPr>
          <p:cNvPr id="26" name="Shape 24"/>
          <p:cNvSpPr/>
          <p:nvPr/>
        </p:nvSpPr>
        <p:spPr>
          <a:xfrm>
            <a:off x="548640" y="6080760"/>
            <a:ext cx="11091672" cy="548640"/>
          </a:xfrm>
          <a:prstGeom prst="rect">
            <a:avLst/>
          </a:prstGeom>
          <a:solidFill>
            <a:srgbClr val="FFFFFF"/>
          </a:solidFill>
          <a:ln w="12700">
            <a:solidFill>
              <a:srgbClr val="E4E7EC"/>
            </a:solidFill>
            <a:prstDash val="solid"/>
          </a:ln>
        </p:spPr>
      </p:sp>
      <p:sp>
        <p:nvSpPr>
          <p:cNvPr id="27" name="Shape 25"/>
          <p:cNvSpPr/>
          <p:nvPr/>
        </p:nvSpPr>
        <p:spPr>
          <a:xfrm>
            <a:off x="548640" y="6080760"/>
            <a:ext cx="11091672" cy="73152"/>
          </a:xfrm>
          <a:prstGeom prst="rect">
            <a:avLst/>
          </a:prstGeom>
          <a:solidFill>
            <a:srgbClr val="EBA937"/>
          </a:solidFill>
          <a:ln/>
        </p:spPr>
      </p:sp>
      <p:sp>
        <p:nvSpPr>
          <p:cNvPr id="28" name="Text 26"/>
          <p:cNvSpPr/>
          <p:nvPr/>
        </p:nvSpPr>
        <p:spPr>
          <a:xfrm>
            <a:off x="777240" y="6236208"/>
            <a:ext cx="10698480" cy="274320"/>
          </a:xfrm>
          <a:prstGeom prst="rect">
            <a:avLst/>
          </a:prstGeom>
          <a:noFill/>
          <a:ln/>
        </p:spPr>
        <p:txBody>
          <a:bodyPr wrap="square" rtlCol="0" anchor="ctr"/>
          <a:lstStyle/>
          <a:p>
            <a:pPr indent="0" marL="0">
              <a:buNone/>
            </a:pPr>
            <a:r>
              <a:rPr lang="en-US" sz="1200" b="1" dirty="0">
                <a:solidFill>
                  <a:srgbClr val="0A111F"/>
                </a:solidFill>
                <a:latin typeface="Inter" pitchFamily="34" charset="0"/>
                <a:ea typeface="Inter" pitchFamily="34" charset="-122"/>
                <a:cs typeface="Inter" pitchFamily="34" charset="-120"/>
              </a:rPr>
              <a:t>Recommendation: Remediate the top themes first for the fastest posture improvement.</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Inte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Inte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2026-05-09T00:02:07Z</dcterms:created>
  <dcterms:modified xsi:type="dcterms:W3CDTF">2026-05-09T00:02:07Z</dcterms:modified>
</cp:coreProperties>
</file>